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8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F9C39B7-4787-4D36-974C-2FBBF79BF856}" type="datetimeFigureOut">
              <a:rPr lang="en-US" smtClean="0"/>
              <a:pPr/>
              <a:t>13-Mar-24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2836F34-92EE-4D5F-BE21-38283EDE3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9C39B7-4787-4D36-974C-2FBBF79BF856}" type="datetimeFigureOut">
              <a:rPr lang="en-US" smtClean="0"/>
              <a:pPr/>
              <a:t>13-Mar-24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36F34-92EE-4D5F-BE21-38283EDE3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9C39B7-4787-4D36-974C-2FBBF79BF856}" type="datetimeFigureOut">
              <a:rPr lang="en-US" smtClean="0"/>
              <a:pPr/>
              <a:t>13-Mar-24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36F34-92EE-4D5F-BE21-38283EDE3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9C39B7-4787-4D36-974C-2FBBF79BF856}" type="datetimeFigureOut">
              <a:rPr lang="en-US" smtClean="0"/>
              <a:pPr/>
              <a:t>13-Mar-24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36F34-92EE-4D5F-BE21-38283EDE38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9C39B7-4787-4D36-974C-2FBBF79BF856}" type="datetimeFigureOut">
              <a:rPr lang="en-US" smtClean="0"/>
              <a:pPr/>
              <a:t>13-Mar-24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36F34-92EE-4D5F-BE21-38283EDE38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9C39B7-4787-4D36-974C-2FBBF79BF856}" type="datetimeFigureOut">
              <a:rPr lang="en-US" smtClean="0"/>
              <a:pPr/>
              <a:t>13-Mar-24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36F34-92EE-4D5F-BE21-38283EDE38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9C39B7-4787-4D36-974C-2FBBF79BF856}" type="datetimeFigureOut">
              <a:rPr lang="en-US" smtClean="0"/>
              <a:pPr/>
              <a:t>13-Mar-24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36F34-92EE-4D5F-BE21-38283EDE3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9C39B7-4787-4D36-974C-2FBBF79BF856}" type="datetimeFigureOut">
              <a:rPr lang="en-US" smtClean="0"/>
              <a:pPr/>
              <a:t>13-Mar-24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36F34-92EE-4D5F-BE21-38283EDE38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9C39B7-4787-4D36-974C-2FBBF79BF856}" type="datetimeFigureOut">
              <a:rPr lang="en-US" smtClean="0"/>
              <a:pPr/>
              <a:t>13-Mar-24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36F34-92EE-4D5F-BE21-38283EDE3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F9C39B7-4787-4D36-974C-2FBBF79BF856}" type="datetimeFigureOut">
              <a:rPr lang="en-US" smtClean="0"/>
              <a:pPr/>
              <a:t>13-Mar-24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36F34-92EE-4D5F-BE21-38283EDE3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F9C39B7-4787-4D36-974C-2FBBF79BF856}" type="datetimeFigureOut">
              <a:rPr lang="en-US" smtClean="0"/>
              <a:pPr/>
              <a:t>13-Mar-24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2836F34-92EE-4D5F-BE21-38283EDE38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F9C39B7-4787-4D36-974C-2FBBF79BF856}" type="datetimeFigureOut">
              <a:rPr lang="en-US" smtClean="0"/>
              <a:pPr/>
              <a:t>13-Mar-24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2836F34-92EE-4D5F-BE21-38283EDE3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7772400" cy="1142999"/>
          </a:xfrm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Department of History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600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Classification of Historical </a:t>
            </a:r>
            <a:r>
              <a:rPr lang="en-US" b="1" dirty="0" smtClean="0">
                <a:solidFill>
                  <a:srgbClr val="C00000"/>
                </a:solidFill>
              </a:rPr>
              <a:t>Sources</a:t>
            </a:r>
          </a:p>
          <a:p>
            <a:endParaRPr lang="en-US" sz="2400" b="1" dirty="0" smtClean="0">
              <a:solidFill>
                <a:srgbClr val="7030A0"/>
              </a:solidFill>
            </a:endParaRPr>
          </a:p>
          <a:p>
            <a:r>
              <a:rPr lang="en-US" sz="2400" b="1" dirty="0" smtClean="0">
                <a:solidFill>
                  <a:srgbClr val="7030A0"/>
                </a:solidFill>
              </a:rPr>
              <a:t> Pro. </a:t>
            </a:r>
            <a:r>
              <a:rPr lang="en-US" sz="2400" b="1" dirty="0" err="1" smtClean="0">
                <a:solidFill>
                  <a:srgbClr val="7030A0"/>
                </a:solidFill>
              </a:rPr>
              <a:t>Bhartiben</a:t>
            </a:r>
            <a:r>
              <a:rPr lang="en-US" sz="2400" b="1" dirty="0" smtClean="0">
                <a:solidFill>
                  <a:srgbClr val="7030A0"/>
                </a:solidFill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</a:rPr>
              <a:t>Dhanula</a:t>
            </a:r>
            <a:r>
              <a:rPr lang="en-US" sz="2400" b="1" dirty="0" smtClean="0">
                <a:solidFill>
                  <a:srgbClr val="7030A0"/>
                </a:solidFill>
              </a:rPr>
              <a:t> </a:t>
            </a:r>
          </a:p>
          <a:p>
            <a:endParaRPr lang="en-US" sz="4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524000"/>
            <a:ext cx="8183880" cy="4343400"/>
          </a:xfrm>
        </p:spPr>
        <p:txBody>
          <a:bodyPr>
            <a:normAutofit/>
          </a:bodyPr>
          <a:lstStyle/>
          <a:p>
            <a:r>
              <a:rPr lang="gu-IN" sz="2400" dirty="0" smtClean="0"/>
              <a:t>મનુષ્યએ ભૂતકાળમાં કરેલી પ્રવૃત્તિઓનું નિર્દેશન કરતા કોઈ પણ ઐતિહાસિક નમૂનાને ‘સાધન’ કહી શકાય. </a:t>
            </a:r>
          </a:p>
          <a:p>
            <a:pPr>
              <a:buNone/>
            </a:pPr>
            <a:endParaRPr lang="gu-IN" sz="2400" dirty="0" smtClean="0"/>
          </a:p>
          <a:p>
            <a:pPr>
              <a:buNone/>
            </a:pPr>
            <a:r>
              <a:rPr lang="gu-IN" sz="2400" dirty="0" smtClean="0"/>
              <a:t>	</a:t>
            </a:r>
            <a:r>
              <a:rPr lang="gu-IN" sz="2400" b="1" dirty="0" smtClean="0"/>
              <a:t>સાધનોનું વર્ગીકરણ :</a:t>
            </a:r>
          </a:p>
          <a:p>
            <a:pPr>
              <a:buNone/>
            </a:pPr>
            <a:r>
              <a:rPr lang="gu-IN" sz="2400" b="1" dirty="0"/>
              <a:t> </a:t>
            </a:r>
            <a:r>
              <a:rPr lang="gu-IN" sz="2400" b="1" dirty="0" smtClean="0"/>
              <a:t>	મૂળની દ્રષ્ટિએ વર્ગીકરણ : </a:t>
            </a:r>
          </a:p>
          <a:p>
            <a:pPr algn="just">
              <a:buNone/>
            </a:pPr>
            <a:r>
              <a:rPr lang="gu-IN" sz="2400" dirty="0"/>
              <a:t> </a:t>
            </a:r>
            <a:r>
              <a:rPr lang="gu-IN" sz="2400" dirty="0" smtClean="0"/>
              <a:t>સમય – સમયની દ્રષ્ટિએ સાધનોના બે પ્રકાર પડે છે </a:t>
            </a:r>
          </a:p>
          <a:p>
            <a:pPr marL="457200" indent="-457200" algn="just">
              <a:buAutoNum type="arabicPeriod"/>
            </a:pPr>
            <a:r>
              <a:rPr lang="gu-IN" sz="2400" b="1" u="sng" dirty="0" smtClean="0"/>
              <a:t>સમકાલીન સાધન </a:t>
            </a:r>
            <a:r>
              <a:rPr lang="gu-IN" sz="2400" dirty="0" smtClean="0"/>
              <a:t>બનાવ </a:t>
            </a:r>
            <a:r>
              <a:rPr lang="gu-IN" sz="2400" dirty="0"/>
              <a:t>બન્યો હોય એ સમયે ઉદભવેલા સાધનની સમકાલીન સાધન કહે છે અને </a:t>
            </a:r>
            <a:endParaRPr lang="gu-IN" sz="2400" dirty="0" smtClean="0"/>
          </a:p>
          <a:p>
            <a:pPr marL="457200" indent="-457200" algn="just">
              <a:buAutoNum type="arabicPeriod"/>
            </a:pPr>
            <a:r>
              <a:rPr lang="gu-IN" sz="2400" b="1" u="sng" dirty="0" smtClean="0"/>
              <a:t>દૂરવર્તી સાધન </a:t>
            </a:r>
            <a:r>
              <a:rPr lang="gu-IN" sz="2400" dirty="0" smtClean="0"/>
              <a:t>બનાવ </a:t>
            </a:r>
            <a:r>
              <a:rPr lang="gu-IN" sz="2400" dirty="0"/>
              <a:t>બન્યા પછી લાંબા સમયે ઉદભવેલા સાધનને દૂરવર્તી સાધન કહે છે </a:t>
            </a:r>
            <a:r>
              <a:rPr lang="gu-IN" sz="2400" dirty="0" smtClean="0"/>
              <a:t>   </a:t>
            </a:r>
            <a:r>
              <a:rPr lang="gu-IN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>
            <a:normAutofit/>
          </a:bodyPr>
          <a:lstStyle/>
          <a:p>
            <a:r>
              <a:rPr lang="gu-IN" sz="2400" dirty="0" smtClean="0"/>
              <a:t>ઇતિહાસના સાધનો એટલે શું?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91200"/>
          </a:xfrm>
        </p:spPr>
        <p:txBody>
          <a:bodyPr>
            <a:normAutofit lnSpcReduction="10000"/>
          </a:bodyPr>
          <a:lstStyle/>
          <a:p>
            <a:r>
              <a:rPr lang="gu-IN" sz="2400" b="1" dirty="0" smtClean="0"/>
              <a:t>સ્થળ : ની દ્રષ્ટિએ સાધનના બે પ્રકાર પડે છે. </a:t>
            </a:r>
          </a:p>
          <a:p>
            <a:pPr marL="457200" indent="-457200">
              <a:buAutoNum type="arabicPeriod"/>
            </a:pPr>
            <a:r>
              <a:rPr lang="gu-IN" sz="2400" b="1" dirty="0" smtClean="0"/>
              <a:t>સ્થાનિક સાધન </a:t>
            </a:r>
            <a:r>
              <a:rPr lang="gu-IN" sz="2400" dirty="0" smtClean="0"/>
              <a:t>જે </a:t>
            </a:r>
            <a:r>
              <a:rPr lang="gu-IN" sz="2400" dirty="0"/>
              <a:t>દેશમાં બનાવ બન્યો હોય એ દેશમાં ઉદભવેલા સાધનની સ્થાનિક સાધન કહે છે અને </a:t>
            </a:r>
            <a:endParaRPr lang="gu-IN" sz="2400" dirty="0" smtClean="0"/>
          </a:p>
          <a:p>
            <a:pPr marL="457200" indent="-457200">
              <a:buAutoNum type="arabicPeriod"/>
            </a:pPr>
            <a:r>
              <a:rPr lang="gu-IN" sz="2400" b="1" dirty="0" smtClean="0"/>
              <a:t>પરદેશી સાધન </a:t>
            </a:r>
            <a:r>
              <a:rPr lang="gu-IN" sz="2400" dirty="0" smtClean="0"/>
              <a:t>જે દેશમાં બનાવ </a:t>
            </a:r>
            <a:r>
              <a:rPr lang="gu-IN" sz="2400" dirty="0"/>
              <a:t>બન્યો હોય એ </a:t>
            </a:r>
            <a:r>
              <a:rPr lang="gu-IN" sz="2400" dirty="0" smtClean="0"/>
              <a:t>વિશે અન્ય </a:t>
            </a:r>
            <a:r>
              <a:rPr lang="gu-IN" sz="2400" dirty="0"/>
              <a:t>જગ્યાએ ઉદભવેલા </a:t>
            </a:r>
            <a:r>
              <a:rPr lang="gu-IN" sz="2400" dirty="0" smtClean="0"/>
              <a:t>પરદેશી સાધન </a:t>
            </a:r>
            <a:r>
              <a:rPr lang="gu-IN" sz="2400" dirty="0"/>
              <a:t>કહે </a:t>
            </a:r>
            <a:r>
              <a:rPr lang="gu-IN" sz="2400" dirty="0" smtClean="0"/>
              <a:t>છે.</a:t>
            </a:r>
          </a:p>
          <a:p>
            <a:pPr marL="457200" indent="-457200">
              <a:buNone/>
            </a:pPr>
            <a:r>
              <a:rPr lang="gu-IN" sz="2400" dirty="0"/>
              <a:t> </a:t>
            </a:r>
            <a:r>
              <a:rPr lang="gu-IN" sz="2400" b="1" dirty="0" smtClean="0"/>
              <a:t>પદ્ધતિ : ની દ્રષ્ટિએ સાધનના બે પ્રકાર પડે છે.</a:t>
            </a:r>
          </a:p>
          <a:p>
            <a:pPr marL="457200" indent="-457200">
              <a:buAutoNum type="arabicPeriod"/>
            </a:pPr>
            <a:r>
              <a:rPr lang="gu-IN" sz="2400" b="1" dirty="0" smtClean="0"/>
              <a:t>પ્રત્યક્ષ સાધન </a:t>
            </a:r>
            <a:r>
              <a:rPr lang="gu-IN" sz="2400" dirty="0" smtClean="0"/>
              <a:t>બનાવને </a:t>
            </a:r>
            <a:r>
              <a:rPr lang="gu-IN" sz="2400" dirty="0"/>
              <a:t>પ્રત્યક્ષ રીતે જોઈને લખવામાં આવેલ માહિતી બનાવનું પ્રત્યેક સાક્ષી છે અને </a:t>
            </a:r>
            <a:endParaRPr lang="gu-IN" sz="2400" dirty="0" smtClean="0"/>
          </a:p>
          <a:p>
            <a:pPr marL="457200" indent="-457200">
              <a:buAutoNum type="arabicPeriod"/>
            </a:pPr>
            <a:r>
              <a:rPr lang="gu-IN" sz="2400" b="1" dirty="0" smtClean="0"/>
              <a:t>પરોક્ષ સાધન </a:t>
            </a:r>
            <a:r>
              <a:rPr lang="gu-IN" sz="2400" dirty="0" smtClean="0"/>
              <a:t>બીજા </a:t>
            </a:r>
            <a:r>
              <a:rPr lang="gu-IN" sz="2400" dirty="0"/>
              <a:t>પાસેથી માહિતી મેળવીને લખેલું લખાણ </a:t>
            </a:r>
            <a:r>
              <a:rPr lang="gu-IN" sz="2400" dirty="0" smtClean="0"/>
              <a:t>એટલે પરોક્ષ સાધન </a:t>
            </a:r>
          </a:p>
          <a:p>
            <a:pPr marL="457200" indent="-457200">
              <a:buNone/>
            </a:pPr>
            <a:r>
              <a:rPr lang="gu-IN" sz="2400" dirty="0"/>
              <a:t> </a:t>
            </a:r>
            <a:r>
              <a:rPr lang="gu-IN" sz="2400" b="1" dirty="0" smtClean="0"/>
              <a:t>લેખકનો દરજ્જો : ની દ્રષ્ટિએ સાધનના બે પ્રકાર પડે છે. </a:t>
            </a:r>
          </a:p>
          <a:p>
            <a:pPr marL="457200" indent="-457200">
              <a:buAutoNum type="arabicPeriod"/>
            </a:pPr>
            <a:r>
              <a:rPr lang="gu-IN" sz="2400" b="1" dirty="0" smtClean="0"/>
              <a:t>અધિકૃત દરજ્જો </a:t>
            </a:r>
            <a:r>
              <a:rPr lang="gu-IN" sz="2400" dirty="0" smtClean="0"/>
              <a:t>જવાબદારી </a:t>
            </a:r>
            <a:r>
              <a:rPr lang="gu-IN" sz="2400" dirty="0"/>
              <a:t>વાળા પદ ઉપર રહીને આપવામાં આવેલી માહિતી જેને દેશ સમાજ કે પ્રદેશ ઉપર અસર થતી હોય અને </a:t>
            </a:r>
            <a:endParaRPr lang="gu-IN" sz="2400" dirty="0" smtClean="0"/>
          </a:p>
          <a:p>
            <a:pPr marL="457200" indent="-457200">
              <a:buAutoNum type="arabicPeriod"/>
            </a:pPr>
            <a:r>
              <a:rPr lang="gu-IN" sz="2400" b="1" dirty="0" smtClean="0"/>
              <a:t>વ્યક્તિગત દરજ્જો </a:t>
            </a:r>
            <a:r>
              <a:rPr lang="gu-IN" sz="2400" dirty="0" smtClean="0"/>
              <a:t>સામાન્ય </a:t>
            </a:r>
            <a:r>
              <a:rPr lang="gu-IN" sz="2400" dirty="0"/>
              <a:t>જનતા દ્વારા આપવામાં આવેલી માહિતી 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229600" cy="5287963"/>
          </a:xfrm>
        </p:spPr>
        <p:txBody>
          <a:bodyPr>
            <a:normAutofit/>
          </a:bodyPr>
          <a:lstStyle/>
          <a:p>
            <a:r>
              <a:rPr lang="gu-IN" sz="2400" dirty="0" smtClean="0"/>
              <a:t>વિષય વસ્તુની દ્રષ્ટિએ સાધનના ત્રણ પ્રકાર પડે છે.</a:t>
            </a:r>
          </a:p>
          <a:p>
            <a:pPr>
              <a:buNone/>
            </a:pPr>
            <a:r>
              <a:rPr lang="gu-IN" sz="2400" dirty="0" smtClean="0"/>
              <a:t>1. યુગ પ્રમાણે પ્રાચીન, </a:t>
            </a:r>
            <a:r>
              <a:rPr lang="gu-IN" sz="2400" dirty="0" smtClean="0"/>
              <a:t>મધ્ય </a:t>
            </a:r>
            <a:r>
              <a:rPr lang="gu-IN" sz="2400" dirty="0" smtClean="0"/>
              <a:t>અને અર્વાચીન</a:t>
            </a:r>
          </a:p>
          <a:p>
            <a:pPr>
              <a:buNone/>
            </a:pPr>
            <a:r>
              <a:rPr lang="gu-IN" sz="2400" dirty="0" smtClean="0"/>
              <a:t>2. </a:t>
            </a:r>
            <a:r>
              <a:rPr lang="gu-IN" sz="2400" dirty="0" smtClean="0"/>
              <a:t>દેશ પ્રમાણે. જે દેશમાંથી અવશેષ પ્રાપ્ત થયો હોય તેનું નામ તેની સાથે જોડવામાં આવે છે જેમકે ભારતીય સાધન  </a:t>
            </a:r>
          </a:p>
          <a:p>
            <a:pPr>
              <a:buNone/>
            </a:pPr>
            <a:r>
              <a:rPr lang="gu-IN" sz="2400" dirty="0" smtClean="0"/>
              <a:t>3. પ્રકાર મુજબ દુન્વયી </a:t>
            </a:r>
            <a:r>
              <a:rPr lang="gu-IN" sz="2400" dirty="0" smtClean="0"/>
              <a:t>અને ધાર્મિક </a:t>
            </a:r>
            <a:r>
              <a:rPr lang="gu-IN" sz="2400" dirty="0" smtClean="0"/>
              <a:t>એમ બે પ્રકાર પડે છે. જેમાં રાજકીય, આર્થિક, </a:t>
            </a:r>
            <a:r>
              <a:rPr lang="gu-IN" sz="2400" dirty="0" smtClean="0"/>
              <a:t>સામાજિક વગેરે ઇતિહાસને </a:t>
            </a:r>
            <a:r>
              <a:rPr lang="gu-IN" sz="2400" dirty="0" smtClean="0"/>
              <a:t>દુન્વ</a:t>
            </a:r>
            <a:r>
              <a:rPr lang="gu-IN" sz="2400" dirty="0" smtClean="0"/>
              <a:t>યી</a:t>
            </a:r>
            <a:r>
              <a:rPr lang="gu-IN" sz="2400" dirty="0" smtClean="0"/>
              <a:t> </a:t>
            </a:r>
            <a:r>
              <a:rPr lang="gu-IN" sz="2400" dirty="0" smtClean="0"/>
              <a:t>સાધનમાં મૂકી </a:t>
            </a:r>
            <a:r>
              <a:rPr lang="gu-IN" sz="2400" dirty="0" smtClean="0"/>
              <a:t>શકાય, જ્યારે નૈતિકતા, પાપ, </a:t>
            </a:r>
            <a:r>
              <a:rPr lang="gu-IN" sz="2400" dirty="0" smtClean="0"/>
              <a:t>પુણ્ય વગેરેને ધાર્મિક સાધનમાં મૂકી </a:t>
            </a:r>
            <a:r>
              <a:rPr lang="gu-IN" sz="2400" dirty="0" smtClean="0"/>
              <a:t>શકાય. </a:t>
            </a:r>
          </a:p>
          <a:p>
            <a:pPr>
              <a:buNone/>
            </a:pPr>
            <a:r>
              <a:rPr lang="gu-IN" sz="2400" dirty="0" smtClean="0"/>
              <a:t>હેતુની </a:t>
            </a:r>
            <a:r>
              <a:rPr lang="gu-IN" sz="2400" dirty="0" smtClean="0"/>
              <a:t>દ્રષ્ટિએ સાધનના પ્રકાર </a:t>
            </a:r>
          </a:p>
          <a:p>
            <a:pPr marL="457200" indent="-457200">
              <a:buAutoNum type="arabicPeriod"/>
            </a:pPr>
            <a:r>
              <a:rPr lang="gu-IN" sz="2400" dirty="0" smtClean="0"/>
              <a:t>વિધિસર સાધન </a:t>
            </a:r>
          </a:p>
          <a:p>
            <a:pPr marL="457200" indent="-457200">
              <a:buAutoNum type="arabicPeriod"/>
            </a:pPr>
            <a:r>
              <a:rPr lang="gu-IN" sz="2400" dirty="0" smtClean="0"/>
              <a:t>અવિધિસર </a:t>
            </a:r>
            <a:r>
              <a:rPr lang="gu-IN" sz="2400" dirty="0" smtClean="0"/>
              <a:t>સાધન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5211763"/>
          </a:xfrm>
        </p:spPr>
        <p:txBody>
          <a:bodyPr>
            <a:normAutofit/>
          </a:bodyPr>
          <a:lstStyle/>
          <a:p>
            <a:r>
              <a:rPr lang="gu-IN" sz="2400" dirty="0" smtClean="0"/>
              <a:t>સાધનના અન્ય </a:t>
            </a:r>
            <a:r>
              <a:rPr lang="gu-IN" sz="2400" dirty="0" smtClean="0"/>
              <a:t>પ્રકાર</a:t>
            </a:r>
          </a:p>
          <a:p>
            <a:pPr>
              <a:buNone/>
            </a:pPr>
            <a:r>
              <a:rPr lang="gu-IN" sz="2400" dirty="0" smtClean="0"/>
              <a:t>1 </a:t>
            </a:r>
            <a:r>
              <a:rPr lang="gu-IN" sz="2400" dirty="0" smtClean="0"/>
              <a:t>અવશેષીય સાધનો : શિલાલેખો, સિક્કાઓ, તામ્રપત્રો વગેરે. </a:t>
            </a:r>
          </a:p>
          <a:p>
            <a:pPr>
              <a:buNone/>
            </a:pPr>
            <a:r>
              <a:rPr lang="gu-IN" sz="2400" dirty="0" smtClean="0"/>
              <a:t>2 સાહિત્યિક સાધનો : વિવિધ ભાષા અને લિપિઓમાં લખાયેલી હસ્તપ્રતો, ગ્રંથો, પત્રવ્યવહાર, સામયિકો વગેરે </a:t>
            </a:r>
          </a:p>
          <a:p>
            <a:pPr>
              <a:buNone/>
            </a:pPr>
            <a:r>
              <a:rPr lang="gu-IN" sz="2400" dirty="0" smtClean="0"/>
              <a:t>1</a:t>
            </a:r>
            <a:r>
              <a:rPr lang="gu-IN" sz="2400" dirty="0" smtClean="0"/>
              <a:t> લિખિત સાધનો : નકશાઓ, અલંકાર, શિલ્પો, ચિત્રો પરના લખાણો </a:t>
            </a:r>
          </a:p>
          <a:p>
            <a:pPr>
              <a:buNone/>
            </a:pPr>
            <a:r>
              <a:rPr lang="gu-IN" sz="2400" dirty="0" smtClean="0"/>
              <a:t>2 અલિખિત સાધનો : દંતકથાઓ, કહેવતો, અફવાઓ વગેરે  </a:t>
            </a:r>
          </a:p>
          <a:p>
            <a:pPr>
              <a:buNone/>
            </a:pPr>
            <a:r>
              <a:rPr lang="gu-IN" sz="2400" dirty="0" smtClean="0"/>
              <a:t>1 </a:t>
            </a:r>
            <a:r>
              <a:rPr lang="gu-IN" sz="2400" dirty="0" smtClean="0"/>
              <a:t>અધિકૃત સાધનો : આજ્ઞાપત્રો, જીવન વૃતાંતો, આત્મકથા વગેરે</a:t>
            </a:r>
          </a:p>
          <a:p>
            <a:pPr>
              <a:buNone/>
            </a:pPr>
            <a:r>
              <a:rPr lang="gu-IN" sz="2400" dirty="0" smtClean="0"/>
              <a:t>2</a:t>
            </a:r>
            <a:r>
              <a:rPr lang="gu-IN" sz="2400" dirty="0" smtClean="0"/>
              <a:t> બિન અધિકૃત સાધનો : જીવન કથા   </a:t>
            </a:r>
            <a:endParaRPr lang="en-US" sz="2400" dirty="0" smtClean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952999"/>
          </a:xfrm>
        </p:spPr>
        <p:txBody>
          <a:bodyPr>
            <a:normAutofit/>
          </a:bodyPr>
          <a:lstStyle/>
          <a:p>
            <a:pPr algn="just"/>
            <a:r>
              <a:rPr lang="gu-IN" sz="2400" dirty="0" smtClean="0"/>
              <a:t>પ્રથમ કક્ષાના સાધનો : મૂળ </a:t>
            </a:r>
            <a:r>
              <a:rPr lang="gu-IN" sz="2400" dirty="0" smtClean="0"/>
              <a:t>વિગત અને હેતુની દ્રષ્ટિએ જે સાધન બનાવની સાવ નજીક હોય તેને પ્રથમ કક્ષાનું સાધન કહી શકાય જે વધારે વિશ્વસનીય </a:t>
            </a:r>
            <a:r>
              <a:rPr lang="gu-IN" sz="2400" dirty="0" smtClean="0"/>
              <a:t>છે.</a:t>
            </a:r>
          </a:p>
          <a:p>
            <a:pPr>
              <a:buNone/>
            </a:pPr>
            <a:r>
              <a:rPr lang="gu-IN" sz="2400" dirty="0" smtClean="0"/>
              <a:t> </a:t>
            </a:r>
          </a:p>
          <a:p>
            <a:pPr algn="just"/>
            <a:r>
              <a:rPr lang="gu-IN" sz="2400" dirty="0" smtClean="0"/>
              <a:t>દ્વિતીય </a:t>
            </a:r>
            <a:r>
              <a:rPr lang="gu-IN" sz="2400" dirty="0" smtClean="0"/>
              <a:t>કક્ષાના સાધનો : બનાવ </a:t>
            </a:r>
            <a:r>
              <a:rPr lang="gu-IN" sz="2400" dirty="0" smtClean="0"/>
              <a:t>બન્યા પછી લાંબા સમયે ઉદભવેલ સાધનને દ્વિતીય કક્ષાનું સાધન કહેવાય છે જે પ્રથમ કક્ષાના સાધન કરતાં ઓછું વિશ્વાસનીય હોય </a:t>
            </a:r>
            <a:r>
              <a:rPr lang="gu-IN" sz="2400" dirty="0" smtClean="0"/>
              <a:t>છે.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ctr">
              <a:buNone/>
            </a:pPr>
            <a:r>
              <a:rPr lang="gu-IN" dirty="0" smtClean="0"/>
              <a:t> 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4400" b="1" dirty="0" smtClean="0">
                <a:solidFill>
                  <a:srgbClr val="FF0000"/>
                </a:solidFill>
              </a:rPr>
              <a:t>Thank You 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84</TotalTime>
  <Words>365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Department of History</vt:lpstr>
      <vt:lpstr>ઇતિહાસના સાધનો એટલે શું?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History</dc:title>
  <dc:creator>PP</dc:creator>
  <cp:lastModifiedBy>PP</cp:lastModifiedBy>
  <cp:revision>14</cp:revision>
  <dcterms:created xsi:type="dcterms:W3CDTF">2024-03-12T15:31:52Z</dcterms:created>
  <dcterms:modified xsi:type="dcterms:W3CDTF">2024-03-13T16:21:38Z</dcterms:modified>
</cp:coreProperties>
</file>