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3"/>
  </p:notesMasterIdLst>
  <p:handoutMasterIdLst>
    <p:handoutMasterId r:id="rId3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8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6DC1EE-BE13-9A07-F8D8-FC5D4CB8431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58D4C939-822B-598B-5790-AAE306E5D4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a:t>02-08-2020</a:t>
            </a:r>
            <a:endParaRPr lang="en-IN"/>
          </a:p>
        </p:txBody>
      </p:sp>
      <p:sp>
        <p:nvSpPr>
          <p:cNvPr id="4" name="Footer Placeholder 3">
            <a:extLst>
              <a:ext uri="{FF2B5EF4-FFF2-40B4-BE49-F238E27FC236}">
                <a16:creationId xmlns:a16="http://schemas.microsoft.com/office/drawing/2014/main" id="{6360D67E-7370-2020-ACF1-ACB23E6B48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IN"/>
              <a:t>DEPARTMENT PSYCHOLOGY AACC SANTRAMPUR</a:t>
            </a:r>
          </a:p>
        </p:txBody>
      </p:sp>
      <p:sp>
        <p:nvSpPr>
          <p:cNvPr id="5" name="Slide Number Placeholder 4">
            <a:extLst>
              <a:ext uri="{FF2B5EF4-FFF2-40B4-BE49-F238E27FC236}">
                <a16:creationId xmlns:a16="http://schemas.microsoft.com/office/drawing/2014/main" id="{7C049EEE-CDE4-C58A-6472-3CFADC70DA6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0E9053F-D73F-4395-B751-AB624BDC882C}" type="slidenum">
              <a:rPr lang="en-IN" smtClean="0"/>
              <a:t>‹#›</a:t>
            </a:fld>
            <a:endParaRPr lang="en-IN"/>
          </a:p>
        </p:txBody>
      </p:sp>
    </p:spTree>
    <p:extLst>
      <p:ext uri="{BB962C8B-B14F-4D97-AF65-F5344CB8AC3E}">
        <p14:creationId xmlns:p14="http://schemas.microsoft.com/office/powerpoint/2010/main" val="195972403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hf hdr="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742efb2785593e3d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742efb2785593e3d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742efb2785593e3d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742efb2785593e3d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742efb2785593e3d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742efb2785593e3d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742efb2785593e3d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742efb2785593e3d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742efb2785593e3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742efb2785593e3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42efb2785593e3d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42efb2785593e3d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742efb2785593e3d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742efb2785593e3d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742efb2785593e3d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742efb2785593e3d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742efb2785593e3d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742efb2785593e3d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742efb2785593e3d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742efb2785593e3d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73e9576d4be53eaf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73e9576d4be53eaf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742efb2785593e3d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742efb2785593e3d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742efb2785593e3d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742efb2785593e3d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742efb2785593e3d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742efb2785593e3d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742efb2785593e3d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742efb2785593e3d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742efb2785593e3d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742efb2785593e3d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742efb2785593e3d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742efb2785593e3d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742efb2785593e3d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742efb2785593e3d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742efb2785593e3d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742efb2785593e3d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742efb2785593e3d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742efb2785593e3d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742efb2785593e3d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742efb2785593e3d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742efb2785593e3d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742efb2785593e3d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742efb2785593e3d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742efb2785593e3d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742efb2785593e3d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742efb2785593e3d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73e9576d4be53eaf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73e9576d4be53eaf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742efb2785593e3d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742efb2785593e3d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742efb2785593e3d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742efb2785593e3d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42efb2785593e3d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42efb2785593e3d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742efb2785593e3d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742efb2785593e3d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742efb2785593e3d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742efb2785593e3d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4068308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06851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050" dirty="0">
              <a:solidFill>
                <a:schemeClr val="accent1">
                  <a:lumMod val="60000"/>
                  <a:lumOff val="40000"/>
                </a:schemeClr>
              </a:solidFill>
              <a:latin typeface="Arial"/>
            </a:endParaRPr>
          </a:p>
        </p:txBody>
      </p:sp>
    </p:spTree>
    <p:extLst>
      <p:ext uri="{BB962C8B-B14F-4D97-AF65-F5344CB8AC3E}">
        <p14:creationId xmlns:p14="http://schemas.microsoft.com/office/powerpoint/2010/main" val="2383469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746582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51453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1505938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8983431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20003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1967019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2/8/2020</a:t>
            </a:r>
            <a:endParaRPr lang="en-US" dirty="0"/>
          </a:p>
        </p:txBody>
      </p:sp>
      <p:sp>
        <p:nvSpPr>
          <p:cNvPr id="5" name="Footer Placeholder 4"/>
          <p:cNvSpPr>
            <a:spLocks noGrp="1"/>
          </p:cNvSpPr>
          <p:nvPr>
            <p:ph type="ftr" sz="quarter" idx="11"/>
          </p:nvPr>
        </p:nvSpPr>
        <p:spPr/>
        <p:txBody>
          <a:bodyPr/>
          <a:lstStyle/>
          <a:p>
            <a:r>
              <a:rPr lang="en-US"/>
              <a:t>DEPARTMENT PSYCHOLOGY AACC SANTRAMPUR</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2912670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2/8/2020</a:t>
            </a:r>
            <a:endParaRPr lang="en-US" dirty="0"/>
          </a:p>
        </p:txBody>
      </p:sp>
      <p:sp>
        <p:nvSpPr>
          <p:cNvPr id="6" name="Footer Placeholder 5"/>
          <p:cNvSpPr>
            <a:spLocks noGrp="1"/>
          </p:cNvSpPr>
          <p:nvPr>
            <p:ph type="ftr" sz="quarter" idx="11"/>
          </p:nvPr>
        </p:nvSpPr>
        <p:spPr/>
        <p:txBody>
          <a:bodyPr/>
          <a:lstStyle/>
          <a:p>
            <a:r>
              <a:rPr lang="en-US"/>
              <a:t>DEPARTMENT PSYCHOLOGY AACC SANTRAMPUR</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1888499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2/8/2020</a:t>
            </a:r>
            <a:endParaRPr lang="en-US" dirty="0"/>
          </a:p>
        </p:txBody>
      </p:sp>
      <p:sp>
        <p:nvSpPr>
          <p:cNvPr id="8" name="Footer Placeholder 7"/>
          <p:cNvSpPr>
            <a:spLocks noGrp="1"/>
          </p:cNvSpPr>
          <p:nvPr>
            <p:ph type="ftr" sz="quarter" idx="11"/>
          </p:nvPr>
        </p:nvSpPr>
        <p:spPr/>
        <p:txBody>
          <a:bodyPr/>
          <a:lstStyle/>
          <a:p>
            <a:r>
              <a:rPr lang="en-US"/>
              <a:t>DEPARTMENT PSYCHOLOGY AACC SANTRAMPUR</a:t>
            </a:r>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51048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2/8/2020</a:t>
            </a:r>
            <a:endParaRPr lang="en-US" dirty="0"/>
          </a:p>
        </p:txBody>
      </p:sp>
      <p:sp>
        <p:nvSpPr>
          <p:cNvPr id="4" name="Footer Placeholder 3"/>
          <p:cNvSpPr>
            <a:spLocks noGrp="1"/>
          </p:cNvSpPr>
          <p:nvPr>
            <p:ph type="ftr" sz="quarter" idx="11"/>
          </p:nvPr>
        </p:nvSpPr>
        <p:spPr/>
        <p:txBody>
          <a:bodyPr/>
          <a:lstStyle/>
          <a:p>
            <a:r>
              <a:rPr lang="en-US"/>
              <a:t>DEPARTMENT PSYCHOLOGY AACC SANTRAMPUR</a:t>
            </a:r>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14065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2/8/2020</a:t>
            </a:r>
            <a:endParaRPr lang="en-US" dirty="0"/>
          </a:p>
        </p:txBody>
      </p:sp>
      <p:sp>
        <p:nvSpPr>
          <p:cNvPr id="3" name="Footer Placeholder 2"/>
          <p:cNvSpPr>
            <a:spLocks noGrp="1"/>
          </p:cNvSpPr>
          <p:nvPr>
            <p:ph type="ftr" sz="quarter" idx="11"/>
          </p:nvPr>
        </p:nvSpPr>
        <p:spPr/>
        <p:txBody>
          <a:bodyPr/>
          <a:lstStyle/>
          <a:p>
            <a:r>
              <a:rPr lang="en-US"/>
              <a:t>DEPARTMENT PSYCHOLOGY AACC SANTRAMPUR</a:t>
            </a:r>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1578678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2/8/2020</a:t>
            </a:r>
            <a:endParaRPr lang="en-US" dirty="0"/>
          </a:p>
        </p:txBody>
      </p:sp>
      <p:sp>
        <p:nvSpPr>
          <p:cNvPr id="6" name="Footer Placeholder 5"/>
          <p:cNvSpPr>
            <a:spLocks noGrp="1"/>
          </p:cNvSpPr>
          <p:nvPr>
            <p:ph type="ftr" sz="quarter" idx="11"/>
          </p:nvPr>
        </p:nvSpPr>
        <p:spPr/>
        <p:txBody>
          <a:bodyPr/>
          <a:lstStyle/>
          <a:p>
            <a:r>
              <a:rPr lang="en-US"/>
              <a:t>DEPARTMENT PSYCHOLOGY AACC SANTRAMPUR</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97974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2/8/2020</a:t>
            </a:r>
            <a:endParaRPr lang="en-US" dirty="0"/>
          </a:p>
        </p:txBody>
      </p:sp>
      <p:sp>
        <p:nvSpPr>
          <p:cNvPr id="6" name="Footer Placeholder 5"/>
          <p:cNvSpPr>
            <a:spLocks noGrp="1"/>
          </p:cNvSpPr>
          <p:nvPr>
            <p:ph type="ftr" sz="quarter" idx="11"/>
          </p:nvPr>
        </p:nvSpPr>
        <p:spPr/>
        <p:txBody>
          <a:bodyPr/>
          <a:lstStyle/>
          <a:p>
            <a:r>
              <a:rPr lang="en-US"/>
              <a:t>DEPARTMENT PSYCHOLOGY AACC SANTRAMPUR</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3594262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r>
              <a:rPr lang="en-US"/>
              <a:t>2/8/2020</a:t>
            </a:r>
            <a:endParaRPr lang="en-US"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n-US"/>
              <a:t>DEPARTMENT PSYCHOLOGY AACC SANTRAMPUR</a:t>
            </a:r>
            <a:endParaRPr lang="en-US"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pPr marL="0" lvl="0" indent="0" algn="r" rtl="0">
              <a:spcBef>
                <a:spcPts val="0"/>
              </a:spcBef>
              <a:spcAft>
                <a:spcPts val="0"/>
              </a:spcAft>
              <a:buNone/>
            </a:pPr>
            <a:fld id="{00000000-1234-1234-1234-123412341234}" type="slidenum">
              <a:rPr lang="gu" smtClean="0"/>
              <a:t>‹#›</a:t>
            </a:fld>
            <a:endParaRPr lang="gu"/>
          </a:p>
        </p:txBody>
      </p:sp>
    </p:spTree>
    <p:extLst>
      <p:ext uri="{BB962C8B-B14F-4D97-AF65-F5344CB8AC3E}">
        <p14:creationId xmlns:p14="http://schemas.microsoft.com/office/powerpoint/2010/main" val="18133268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25"/>
            <a:ext cx="9144000" cy="5143500"/>
          </a:xfrm>
          <a:prstGeom prst="rect">
            <a:avLst/>
          </a:prstGeom>
          <a:ln w="38100" cap="flat" cmpd="sng">
            <a:solidFill>
              <a:srgbClr val="FF0000"/>
            </a:solidFill>
            <a:prstDash val="solid"/>
            <a:round/>
            <a:headEnd type="none" w="sm" len="sm"/>
            <a:tailEnd type="none" w="sm" len="sm"/>
          </a:ln>
        </p:spPr>
        <p:txBody>
          <a:bodyPr spcFirstLastPara="1" wrap="square" lIns="91425" tIns="91425" rIns="91425" bIns="91425" anchor="b" anchorCtr="0">
            <a:normAutofit/>
          </a:bodyPr>
          <a:lstStyle/>
          <a:p>
            <a:pPr marL="0" lvl="0" indent="0" algn="ctr" rtl="0">
              <a:spcBef>
                <a:spcPts val="0"/>
              </a:spcBef>
              <a:spcAft>
                <a:spcPts val="0"/>
              </a:spcAft>
              <a:buNone/>
            </a:pPr>
            <a:endParaRPr b="1">
              <a:solidFill>
                <a:srgbClr val="FF00FF"/>
              </a:solidFill>
            </a:endParaRPr>
          </a:p>
          <a:p>
            <a:pPr marL="0" lvl="0" indent="0" algn="ctr" rtl="0">
              <a:spcBef>
                <a:spcPts val="0"/>
              </a:spcBef>
              <a:spcAft>
                <a:spcPts val="0"/>
              </a:spcAft>
              <a:buNone/>
            </a:pPr>
            <a:r>
              <a:rPr lang="gu" b="1">
                <a:solidFill>
                  <a:srgbClr val="0000FF"/>
                </a:solidFill>
              </a:rPr>
              <a:t>આદિવાસી આર્ટ્સ એન્ડ કોમર્સ કોલેજ સંતરામપુર</a:t>
            </a:r>
            <a:endParaRPr b="1">
              <a:solidFill>
                <a:srgbClr val="0000FF"/>
              </a:solidFill>
            </a:endParaRPr>
          </a:p>
          <a:p>
            <a:pPr marL="0" lvl="0" indent="0" algn="ctr" rtl="0">
              <a:spcBef>
                <a:spcPts val="0"/>
              </a:spcBef>
              <a:spcAft>
                <a:spcPts val="0"/>
              </a:spcAft>
              <a:buNone/>
            </a:pPr>
            <a:r>
              <a:rPr lang="gu" b="1">
                <a:solidFill>
                  <a:srgbClr val="FF00FF"/>
                </a:solidFill>
              </a:rPr>
              <a:t>મનોવિજ્ઞાન વિભાગ</a:t>
            </a:r>
            <a:endParaRPr b="1">
              <a:solidFill>
                <a:srgbClr val="FF00FF"/>
              </a:solidFill>
            </a:endParaRPr>
          </a:p>
          <a:p>
            <a:pPr marL="0" lvl="0" indent="0" algn="ctr" rtl="0">
              <a:spcBef>
                <a:spcPts val="0"/>
              </a:spcBef>
              <a:spcAft>
                <a:spcPts val="0"/>
              </a:spcAft>
              <a:buNone/>
            </a:pPr>
            <a:r>
              <a:rPr lang="gu" b="1" u="sng">
                <a:solidFill>
                  <a:srgbClr val="0000FF"/>
                </a:solidFill>
              </a:rPr>
              <a:t>પ્રો. ડી. ડી. વસાવા </a:t>
            </a:r>
            <a:endParaRPr b="1" u="sng">
              <a:solidFill>
                <a:srgbClr val="0000FF"/>
              </a:solidFill>
            </a:endParaRPr>
          </a:p>
          <a:p>
            <a:pPr marL="0" lvl="0" indent="0" algn="ctr" rtl="0">
              <a:spcBef>
                <a:spcPts val="0"/>
              </a:spcBef>
              <a:spcAft>
                <a:spcPts val="0"/>
              </a:spcAft>
              <a:buNone/>
            </a:pPr>
            <a:r>
              <a:rPr lang="gu" b="1">
                <a:solidFill>
                  <a:srgbClr val="FF00FF"/>
                </a:solidFill>
              </a:rPr>
              <a:t>T.Y.B.A</a:t>
            </a:r>
            <a:endParaRPr b="1"/>
          </a:p>
          <a:p>
            <a:pPr marL="0" lvl="0" indent="0" algn="ctr" rtl="0">
              <a:spcBef>
                <a:spcPts val="0"/>
              </a:spcBef>
              <a:spcAft>
                <a:spcPts val="0"/>
              </a:spcAft>
              <a:buNone/>
            </a:pPr>
            <a:endParaRPr b="1"/>
          </a:p>
        </p:txBody>
      </p:sp>
      <p:sp>
        <p:nvSpPr>
          <p:cNvPr id="2" name="Date Placeholder 1">
            <a:extLst>
              <a:ext uri="{FF2B5EF4-FFF2-40B4-BE49-F238E27FC236}">
                <a16:creationId xmlns:a16="http://schemas.microsoft.com/office/drawing/2014/main" id="{97B7B668-B8E7-CE41-DC98-F5CD8CF3950D}"/>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50EC5AE0-6599-A86E-D46E-F828DF8CB792}"/>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2"/>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u="sng">
                <a:solidFill>
                  <a:srgbClr val="0000FF"/>
                </a:solidFill>
              </a:rPr>
              <a:t>પ્રશ્ન. 2. પરિવર્ત્ય એટલે શું તેના લક્ષણો અને પ્રકારો વર્ણવો. </a:t>
            </a:r>
            <a:endParaRPr sz="2800" b="1" u="sng">
              <a:solidFill>
                <a:srgbClr val="0000FF"/>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u="sng">
                <a:solidFill>
                  <a:srgbClr val="9900FF"/>
                </a:solidFill>
              </a:rPr>
              <a:t>પરિવર્ત્ય  ( Variable )</a:t>
            </a:r>
            <a:endParaRPr sz="2800" b="1" u="sng">
              <a:solidFill>
                <a:srgbClr val="9900FF"/>
              </a:solidFill>
            </a:endParaRPr>
          </a:p>
          <a:p>
            <a:pPr marL="457200" lvl="0" indent="-406400" algn="just" rtl="0">
              <a:spcBef>
                <a:spcPts val="0"/>
              </a:spcBef>
              <a:spcAft>
                <a:spcPts val="0"/>
              </a:spcAft>
              <a:buClr>
                <a:schemeClr val="dk1"/>
              </a:buClr>
              <a:buSzPts val="2800"/>
              <a:buChar char="●"/>
            </a:pPr>
            <a:r>
              <a:rPr lang="gu" sz="2800" b="1">
                <a:solidFill>
                  <a:schemeClr val="dk1"/>
                </a:solidFill>
              </a:rPr>
              <a:t>વૈજ્ઞાનિક સંશોધનની અભ્યાસ રુપરેખા અથવા અભ્યાસ પધ્ધતિ નક્કી કરવામાં પરિવર્ત્યોનું ઘણું મહત્વ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પરિવર્ત્યોના </a:t>
            </a:r>
            <a:r>
              <a:rPr lang="gu" sz="2800" b="1">
                <a:solidFill>
                  <a:schemeClr val="dk1"/>
                </a:solidFill>
                <a:highlight>
                  <a:srgbClr val="00FFFF"/>
                </a:highlight>
              </a:rPr>
              <a:t>જ્ઞાન</a:t>
            </a:r>
            <a:r>
              <a:rPr lang="gu" sz="2800" b="1">
                <a:solidFill>
                  <a:schemeClr val="dk1"/>
                </a:solidFill>
              </a:rPr>
              <a:t>, પરિવર્ત્યોના </a:t>
            </a:r>
            <a:r>
              <a:rPr lang="gu" sz="2800" b="1">
                <a:solidFill>
                  <a:schemeClr val="dk1"/>
                </a:solidFill>
                <a:highlight>
                  <a:srgbClr val="00FFFF"/>
                </a:highlight>
              </a:rPr>
              <a:t>માપન</a:t>
            </a:r>
            <a:r>
              <a:rPr lang="gu" sz="2800" b="1">
                <a:solidFill>
                  <a:schemeClr val="dk1"/>
                </a:solidFill>
              </a:rPr>
              <a:t> અને પરિવર્ત્યોના </a:t>
            </a:r>
            <a:r>
              <a:rPr lang="gu" sz="2800" b="1">
                <a:solidFill>
                  <a:schemeClr val="dk1"/>
                </a:solidFill>
                <a:highlight>
                  <a:srgbClr val="00FFFF"/>
                </a:highlight>
              </a:rPr>
              <a:t>નિયંત્રણ</a:t>
            </a:r>
            <a:r>
              <a:rPr lang="gu" sz="2800" b="1">
                <a:solidFill>
                  <a:schemeClr val="dk1"/>
                </a:solidFill>
              </a:rPr>
              <a:t> વગર વૈજ્ઞાનિક અભ્યાસ કરવો શક્ય નથી.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સંશોધન સમસ્યાને લગતી ઉત્કલ્પનાઓના નિર્માણ બાદ અભ્યાસની યોજના બનાવવામાં આવે છે.</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આ અભ્યાસ યોજના વૈજ્ઞાનિક રીતે ત્યારે બનાવી શકાય છે જયારે સંશોધનકર્તાને </a:t>
            </a:r>
            <a:r>
              <a:rPr lang="gu" sz="2800" b="1">
                <a:solidFill>
                  <a:schemeClr val="dk1"/>
                </a:solidFill>
                <a:highlight>
                  <a:srgbClr val="00FFFF"/>
                </a:highlight>
              </a:rPr>
              <a:t>પરિવર્ત્ય અને તેના નિયંત્રણનું પર્યાપ્ત જ્ઞાન</a:t>
            </a:r>
            <a:r>
              <a:rPr lang="gu" sz="2800" b="1">
                <a:solidFill>
                  <a:schemeClr val="dk1"/>
                </a:solidFill>
              </a:rPr>
              <a:t> હોય.</a:t>
            </a:r>
            <a:endParaRPr/>
          </a:p>
        </p:txBody>
      </p:sp>
      <p:sp>
        <p:nvSpPr>
          <p:cNvPr id="2" name="Date Placeholder 1">
            <a:extLst>
              <a:ext uri="{FF2B5EF4-FFF2-40B4-BE49-F238E27FC236}">
                <a16:creationId xmlns:a16="http://schemas.microsoft.com/office/drawing/2014/main" id="{CC1C691B-6B54-ACC0-D659-FEAAAC3B1C8F}"/>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F5B5D196-A50E-67C4-7885-AD2D51060982}"/>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3"/>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457200" lvl="0" indent="-406400" algn="just" rtl="0">
              <a:spcBef>
                <a:spcPts val="0"/>
              </a:spcBef>
              <a:spcAft>
                <a:spcPts val="0"/>
              </a:spcAft>
              <a:buSzPts val="2800"/>
              <a:buChar char="●"/>
            </a:pPr>
            <a:r>
              <a:rPr lang="gu" sz="2800" b="1"/>
              <a:t>- પરિવર્ત્યોને ચર કે ચલ રાશિ તરીકે પણ ઓળખવામાં આવે છે. </a:t>
            </a:r>
            <a:endParaRPr sz="2800" b="1"/>
          </a:p>
          <a:p>
            <a:pPr marL="457200" lvl="0" indent="-406400" algn="just" rtl="0">
              <a:spcBef>
                <a:spcPts val="0"/>
              </a:spcBef>
              <a:spcAft>
                <a:spcPts val="0"/>
              </a:spcAft>
              <a:buClr>
                <a:srgbClr val="0000FF"/>
              </a:buClr>
              <a:buSzPts val="2800"/>
              <a:buChar char="●"/>
            </a:pPr>
            <a:r>
              <a:rPr lang="gu" sz="2800" b="1" u="sng">
                <a:solidFill>
                  <a:srgbClr val="0000FF"/>
                </a:solidFill>
              </a:rPr>
              <a:t>પરિવર્ત્યનો શાબ્દિક અર્થ છે Vary કરવું અથવા પરિવર્તિત થવું. </a:t>
            </a:r>
            <a:endParaRPr sz="2800" b="1" u="sng">
              <a:solidFill>
                <a:srgbClr val="0000FF"/>
              </a:solidFill>
            </a:endParaRPr>
          </a:p>
          <a:p>
            <a:pPr marL="457200" lvl="0" indent="-406400" algn="just" rtl="0">
              <a:spcBef>
                <a:spcPts val="0"/>
              </a:spcBef>
              <a:spcAft>
                <a:spcPts val="0"/>
              </a:spcAft>
              <a:buSzPts val="2800"/>
              <a:buChar char="●"/>
            </a:pPr>
            <a:r>
              <a:rPr lang="gu" sz="2800" b="1"/>
              <a:t>પરિવર્ત્યની માત્રામાં પરિવર્તન થવું એ પરિવર્ત્યનું એક જરૂરી લક્ષણ છે. </a:t>
            </a:r>
            <a:endParaRPr sz="2800" b="1"/>
          </a:p>
          <a:p>
            <a:pPr marL="457200" lvl="0" indent="-406400" algn="just" rtl="0">
              <a:spcBef>
                <a:spcPts val="0"/>
              </a:spcBef>
              <a:spcAft>
                <a:spcPts val="0"/>
              </a:spcAft>
              <a:buSzPts val="2800"/>
              <a:buChar char="●"/>
            </a:pPr>
            <a:r>
              <a:rPr lang="gu" sz="2800" b="1"/>
              <a:t>કોઈ વ્યક્તિ, વસ્તુ, ઘટના કે એવા લક્ષણ કે સ્થિતિને પરિવર્ત્ય કહે છે </a:t>
            </a:r>
            <a:endParaRPr sz="2800" b="1"/>
          </a:p>
          <a:p>
            <a:pPr marL="457200" lvl="0" indent="-406400" algn="just" rtl="0">
              <a:spcBef>
                <a:spcPts val="0"/>
              </a:spcBef>
              <a:spcAft>
                <a:spcPts val="0"/>
              </a:spcAft>
              <a:buSzPts val="2800"/>
              <a:buChar char="●"/>
            </a:pPr>
            <a:r>
              <a:rPr lang="gu" sz="2800" b="1"/>
              <a:t>જેમાં બે બાબતો જોવા મળતી હોય. </a:t>
            </a:r>
            <a:endParaRPr sz="2800" b="1"/>
          </a:p>
          <a:p>
            <a:pPr marL="457200" lvl="0" indent="-406400" algn="just" rtl="0">
              <a:spcBef>
                <a:spcPts val="0"/>
              </a:spcBef>
              <a:spcAft>
                <a:spcPts val="0"/>
              </a:spcAft>
              <a:buSzPts val="2800"/>
              <a:buChar char="●"/>
            </a:pPr>
            <a:r>
              <a:rPr lang="gu" sz="2800" b="1"/>
              <a:t>એક તો એ કે તેમાં </a:t>
            </a:r>
            <a:r>
              <a:rPr lang="gu" sz="2800" b="1">
                <a:highlight>
                  <a:srgbClr val="00FF00"/>
                </a:highlight>
              </a:rPr>
              <a:t>માત્રાત્મક પરિવર્તન</a:t>
            </a:r>
            <a:r>
              <a:rPr lang="gu" sz="2800" b="1"/>
              <a:t> શક્ય હોય અને તેને માપી શકાય. </a:t>
            </a:r>
            <a:endParaRPr sz="2800" b="1"/>
          </a:p>
          <a:p>
            <a:pPr marL="457200" lvl="0" indent="-406400" algn="just" rtl="0">
              <a:spcBef>
                <a:spcPts val="0"/>
              </a:spcBef>
              <a:spcAft>
                <a:spcPts val="0"/>
              </a:spcAft>
              <a:buSzPts val="2800"/>
              <a:buChar char="●"/>
            </a:pPr>
            <a:r>
              <a:rPr lang="gu" sz="2800" b="1"/>
              <a:t>બીજી બાબત એ કે તે પોતે </a:t>
            </a:r>
            <a:r>
              <a:rPr lang="gu" sz="2800" b="1">
                <a:highlight>
                  <a:srgbClr val="00FFFF"/>
                </a:highlight>
              </a:rPr>
              <a:t>અસર પામી શકે</a:t>
            </a:r>
            <a:r>
              <a:rPr lang="gu" sz="2800" b="1"/>
              <a:t> (પ્રભાવિત થઈ શકે) તથા અથવા </a:t>
            </a:r>
            <a:r>
              <a:rPr lang="gu" sz="2800" b="1">
                <a:highlight>
                  <a:srgbClr val="FFFF00"/>
                </a:highlight>
              </a:rPr>
              <a:t>બીજાને અસર પહોંચાડી શકે</a:t>
            </a:r>
            <a:r>
              <a:rPr lang="gu" sz="2800" b="1"/>
              <a:t> (પ્રભાવિત કરી શકે). </a:t>
            </a:r>
            <a:endParaRPr sz="2800" b="1"/>
          </a:p>
        </p:txBody>
      </p:sp>
      <p:sp>
        <p:nvSpPr>
          <p:cNvPr id="2" name="Date Placeholder 1">
            <a:extLst>
              <a:ext uri="{FF2B5EF4-FFF2-40B4-BE49-F238E27FC236}">
                <a16:creationId xmlns:a16="http://schemas.microsoft.com/office/drawing/2014/main" id="{CCD8C216-FF73-AF6A-B7CA-5BC69261309B}"/>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9D52072B-5F87-EA1D-903E-A9791E769A60}"/>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4"/>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457200" lvl="0" indent="-406400" algn="just" rtl="0">
              <a:spcBef>
                <a:spcPts val="0"/>
              </a:spcBef>
              <a:spcAft>
                <a:spcPts val="0"/>
              </a:spcAft>
              <a:buClr>
                <a:schemeClr val="dk1"/>
              </a:buClr>
              <a:buSzPts val="2800"/>
              <a:buChar char="●"/>
            </a:pPr>
            <a:r>
              <a:rPr lang="gu" sz="2800" b="1">
                <a:solidFill>
                  <a:schemeClr val="dk1"/>
                </a:solidFill>
              </a:rPr>
              <a:t>અલગ અલગ મનોવૈજ્ઞાનિકોએ પરિવર્ત્યની નીચે મુજબ </a:t>
            </a:r>
            <a:r>
              <a:rPr lang="gu" sz="2800" b="1" u="sng">
                <a:solidFill>
                  <a:srgbClr val="0000FF"/>
                </a:solidFill>
              </a:rPr>
              <a:t>વ્યાખ્યાઓ</a:t>
            </a:r>
            <a:r>
              <a:rPr lang="gu" sz="2800" b="1">
                <a:solidFill>
                  <a:schemeClr val="dk1"/>
                </a:solidFill>
              </a:rPr>
              <a:t> આપી છે.</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 મેથસન તથા તેના સહયોગીઓ ( 1970 ) ના અનુસાર “વૈજ્ઞાનિક અન્વેષણમાં પરિવર્ત્ય એવી સ્થિતિ કે અવસ્થા છે, </a:t>
            </a:r>
            <a:r>
              <a:rPr lang="gu" sz="2800" b="1">
                <a:solidFill>
                  <a:schemeClr val="dk1"/>
                </a:solidFill>
                <a:highlight>
                  <a:srgbClr val="00FF00"/>
                </a:highlight>
              </a:rPr>
              <a:t>જેની માત્રા કે મૂલ્યમાં પરિવર્તન થતું જોવા મળે છે”.</a:t>
            </a:r>
            <a:r>
              <a:rPr lang="gu" sz="2800" b="1">
                <a:solidFill>
                  <a:schemeClr val="dk1"/>
                </a:solidFill>
              </a:rPr>
              <a:t> </a:t>
            </a:r>
            <a:endParaRPr sz="2800" b="1">
              <a:solidFill>
                <a:schemeClr val="dk1"/>
              </a:solidFill>
            </a:endParaRPr>
          </a:p>
          <a:p>
            <a:pPr marL="457200" lvl="0" indent="0" algn="just" rtl="0">
              <a:spcBef>
                <a:spcPts val="0"/>
              </a:spcBef>
              <a:spcAft>
                <a:spcPts val="0"/>
              </a:spcAft>
              <a:buNone/>
            </a:pP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પોસ્ટમેન તથા ઈગન ( 1966 ) ના અનુસાર “પરિવર્તે એવું લક્ષણ કે ગુણધર્મ છે </a:t>
            </a:r>
            <a:r>
              <a:rPr lang="gu" sz="2800" b="1">
                <a:solidFill>
                  <a:schemeClr val="dk1"/>
                </a:solidFill>
                <a:highlight>
                  <a:srgbClr val="00FFFF"/>
                </a:highlight>
              </a:rPr>
              <a:t>જેના અનેક પ્રકારના મૂલ્યો હોઈ શકે છે”. </a:t>
            </a:r>
            <a:endParaRPr sz="2800" b="1">
              <a:solidFill>
                <a:schemeClr val="dk1"/>
              </a:solidFill>
              <a:highlight>
                <a:srgbClr val="00FFFF"/>
              </a:highlight>
            </a:endParaRPr>
          </a:p>
          <a:p>
            <a:pPr marL="457200" lvl="0" indent="-406400" algn="just" rtl="0">
              <a:spcBef>
                <a:spcPts val="0"/>
              </a:spcBef>
              <a:spcAft>
                <a:spcPts val="0"/>
              </a:spcAft>
              <a:buClr>
                <a:schemeClr val="dk1"/>
              </a:buClr>
              <a:buSzPts val="2800"/>
              <a:buChar char="●"/>
            </a:pPr>
            <a:r>
              <a:rPr lang="gu" sz="2800" b="1">
                <a:solidFill>
                  <a:schemeClr val="dk1"/>
                </a:solidFill>
              </a:rPr>
              <a:t>ડી.અમેટો ( 1970 )ના અનુસાર “વસ્તુઓ, ઘટનાઓ અથવા વ્યક્તિઓના </a:t>
            </a:r>
            <a:r>
              <a:rPr lang="gu" sz="2800" b="1">
                <a:solidFill>
                  <a:schemeClr val="dk1"/>
                </a:solidFill>
                <a:highlight>
                  <a:srgbClr val="FFFF00"/>
                </a:highlight>
              </a:rPr>
              <a:t>માપી શકાય તેવા કોઈ પણ ગુણધર્મ</a:t>
            </a:r>
            <a:r>
              <a:rPr lang="gu" sz="2800" b="1">
                <a:solidFill>
                  <a:schemeClr val="dk1"/>
                </a:solidFill>
              </a:rPr>
              <a:t> અથવા લક્ષણને પરિવર્ત્ય કહે છે”.</a:t>
            </a:r>
            <a:endParaRPr/>
          </a:p>
        </p:txBody>
      </p:sp>
      <p:sp>
        <p:nvSpPr>
          <p:cNvPr id="2" name="Date Placeholder 1">
            <a:extLst>
              <a:ext uri="{FF2B5EF4-FFF2-40B4-BE49-F238E27FC236}">
                <a16:creationId xmlns:a16="http://schemas.microsoft.com/office/drawing/2014/main" id="{0BB2770C-8C40-4E80-E7A8-DAFE6DA8A439}"/>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F1F2E78F-E095-DB7D-2356-7A9B85829461}"/>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5"/>
          <p:cNvSpPr txBox="1"/>
          <p:nvPr/>
        </p:nvSpPr>
        <p:spPr>
          <a:xfrm>
            <a:off x="0" y="0"/>
            <a:ext cx="9144000" cy="5143500"/>
          </a:xfrm>
          <a:prstGeom prst="rect">
            <a:avLst/>
          </a:prstGeom>
          <a:noFill/>
          <a:ln w="38100"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a:solidFill>
                  <a:schemeClr val="dk1"/>
                </a:solidFill>
              </a:rPr>
              <a:t>- મોર્ગન તથા તેના સાથીઓ ( 1996 ) ના અનુસાર “પરિવર્ત્ય એક એવી ઘટના અથવા અવસ્થા છે, જેના ભિન્ન - ભિન્ન મૂલ્ય હોય છે, પ્રયોગમાં આ ઘટના અથવા અવસ્થાને </a:t>
            </a:r>
            <a:r>
              <a:rPr lang="gu" sz="2800" b="1">
                <a:solidFill>
                  <a:schemeClr val="dk1"/>
                </a:solidFill>
                <a:highlight>
                  <a:srgbClr val="00FF00"/>
                </a:highlight>
              </a:rPr>
              <a:t>માપી</a:t>
            </a:r>
            <a:r>
              <a:rPr lang="gu" sz="2800" b="1">
                <a:solidFill>
                  <a:schemeClr val="dk1"/>
                </a:solidFill>
              </a:rPr>
              <a:t> શકાય છે તથા તેમાં </a:t>
            </a:r>
            <a:r>
              <a:rPr lang="gu" sz="2800" b="1">
                <a:solidFill>
                  <a:schemeClr val="dk1"/>
                </a:solidFill>
                <a:highlight>
                  <a:srgbClr val="00FFFF"/>
                </a:highlight>
              </a:rPr>
              <a:t>માત્રાત્મક પરિવર્તન</a:t>
            </a:r>
            <a:r>
              <a:rPr lang="gu" sz="2800" b="1">
                <a:solidFill>
                  <a:schemeClr val="dk1"/>
                </a:solidFill>
              </a:rPr>
              <a:t> થઈ શકે છે”. </a:t>
            </a:r>
            <a:endParaRPr sz="2800" b="1">
              <a:solidFill>
                <a:schemeClr val="dk1"/>
              </a:solidFill>
            </a:endParaRPr>
          </a:p>
          <a:p>
            <a:pPr marL="457200" lvl="0" indent="-406400" algn="just" rtl="0">
              <a:spcBef>
                <a:spcPts val="0"/>
              </a:spcBef>
              <a:spcAft>
                <a:spcPts val="0"/>
              </a:spcAft>
              <a:buClr>
                <a:srgbClr val="0000FF"/>
              </a:buClr>
              <a:buSzPts val="2800"/>
              <a:buChar char="●"/>
            </a:pPr>
            <a:r>
              <a:rPr lang="gu" sz="2800" b="1">
                <a:solidFill>
                  <a:srgbClr val="0000FF"/>
                </a:solidFill>
              </a:rPr>
              <a:t>ઉપરોક્ત વ્યાખ્યાઓનું વિશ્લેષણ કરવાથી પરિવર્ત્યના લક્ષણો સ્પષ્ટ થાય છે. જે નીચે </a:t>
            </a:r>
            <a:endParaRPr sz="2800" b="1">
              <a:solidFill>
                <a:srgbClr val="0000FF"/>
              </a:solidFill>
            </a:endParaRPr>
          </a:p>
          <a:p>
            <a:pPr marL="0" lvl="0" indent="0" algn="just" rtl="0">
              <a:spcBef>
                <a:spcPts val="0"/>
              </a:spcBef>
              <a:spcAft>
                <a:spcPts val="0"/>
              </a:spcAft>
              <a:buNone/>
            </a:pPr>
            <a:r>
              <a:rPr lang="gu" sz="2800" b="1">
                <a:solidFill>
                  <a:schemeClr val="dk1"/>
                </a:solidFill>
              </a:rPr>
              <a:t>( ૧ ) કોઈ પણ વસ્તુ, ઘટના વગેરેને પરિવર્ત્ય કહેવા માટે એ જરૂરી છે તેનું માપન થઈ શકતું હોય. જો તેનુ માપન થઈ શકતું ન હોય તો મનોવૈજ્ઞાનિક તેને પરિવર્ત્યના વર્ગમાં ન મૂકી શકે.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દા.ત. વિભ્રમ માણસનો એક ગુણધર્મ કે લક્ષણ છે, પરંતુ તેને પરિવર્ત્યના વર્ગમાં ન મૂકી શકાય કારણ કે તેનું સાચું માપન શક્ય નથી. </a:t>
            </a:r>
            <a:endParaRPr/>
          </a:p>
        </p:txBody>
      </p:sp>
      <p:sp>
        <p:nvSpPr>
          <p:cNvPr id="2" name="Date Placeholder 1">
            <a:extLst>
              <a:ext uri="{FF2B5EF4-FFF2-40B4-BE49-F238E27FC236}">
                <a16:creationId xmlns:a16="http://schemas.microsoft.com/office/drawing/2014/main" id="{CE7F20F3-82AD-2D3A-3D55-53C7818FE272}"/>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E7EC3F5E-EC81-BF12-FCC3-02ACAC0239EF}"/>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6"/>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a:solidFill>
                  <a:schemeClr val="dk1"/>
                </a:solidFill>
              </a:rPr>
              <a:t>( ૨ ) પરિવર્ત્ય તરીકે ઓળખાવા માટે કોઈ વસ્તુ, પ્રાણી કે વ્યક્તિના લક્ષણોનું માપન માત્ર </a:t>
            </a:r>
            <a:r>
              <a:rPr lang="gu" sz="2800" b="1">
                <a:solidFill>
                  <a:schemeClr val="dk1"/>
                </a:solidFill>
                <a:highlight>
                  <a:srgbClr val="00FF00"/>
                </a:highlight>
              </a:rPr>
              <a:t>માત્રાત્મક</a:t>
            </a:r>
            <a:r>
              <a:rPr lang="gu" sz="2800" b="1">
                <a:solidFill>
                  <a:schemeClr val="dk1"/>
                </a:solidFill>
              </a:rPr>
              <a:t>  રીતે જ થઈ શકે તે જરૂરી નથી. જો તેનું માપન </a:t>
            </a:r>
            <a:r>
              <a:rPr lang="gu" sz="2800" b="1">
                <a:solidFill>
                  <a:schemeClr val="dk1"/>
                </a:solidFill>
                <a:highlight>
                  <a:srgbClr val="00FF00"/>
                </a:highlight>
              </a:rPr>
              <a:t>ગુણાત્મક</a:t>
            </a:r>
            <a:r>
              <a:rPr lang="gu" sz="2800" b="1">
                <a:solidFill>
                  <a:schemeClr val="dk1"/>
                </a:solidFill>
              </a:rPr>
              <a:t> રીતે પણ થઇ શકે છે, તો પણ આપણે તેને પરિવર્ત્યના વર્ગમાં મૂકીશું. જાતિ, ધર્મ, ભાષા વગેરે અમુક એવા પરિવર્ત્યોના ઉદાહરણ છે જેનું માપન </a:t>
            </a:r>
            <a:r>
              <a:rPr lang="gu" sz="2800" b="1">
                <a:solidFill>
                  <a:schemeClr val="dk1"/>
                </a:solidFill>
                <a:highlight>
                  <a:srgbClr val="00FF00"/>
                </a:highlight>
              </a:rPr>
              <a:t>ગુણાત્મક</a:t>
            </a:r>
            <a:r>
              <a:rPr lang="gu" sz="2800" b="1">
                <a:solidFill>
                  <a:schemeClr val="dk1"/>
                </a:solidFill>
              </a:rPr>
              <a:t> રીતે જ થઈ શકે છે. બુધ્ધિ </a:t>
            </a:r>
            <a:r>
              <a:rPr lang="gu" sz="2800" b="1">
                <a:solidFill>
                  <a:schemeClr val="dk1"/>
                </a:solidFill>
                <a:highlight>
                  <a:srgbClr val="00FFFF"/>
                </a:highlight>
              </a:rPr>
              <a:t>માત્રાત્મક</a:t>
            </a:r>
            <a:r>
              <a:rPr lang="gu" sz="2800" b="1">
                <a:solidFill>
                  <a:schemeClr val="dk1"/>
                </a:solidFill>
              </a:rPr>
              <a:t> રીતે માપી શકાય તેવા પરિવર્ત્યનું એક સારું ઉદાહરણ છે. </a:t>
            </a:r>
            <a:endParaRPr sz="2800" b="1">
              <a:solidFill>
                <a:schemeClr val="dk1"/>
              </a:solidFill>
            </a:endParaRPr>
          </a:p>
          <a:p>
            <a:pPr marL="0" lvl="0" indent="0" algn="just" rtl="0">
              <a:spcBef>
                <a:spcPts val="0"/>
              </a:spcBef>
              <a:spcAft>
                <a:spcPts val="0"/>
              </a:spcAft>
              <a:buNone/>
            </a:pPr>
            <a:r>
              <a:rPr lang="gu" sz="2800" b="1">
                <a:solidFill>
                  <a:schemeClr val="dk1"/>
                </a:solidFill>
              </a:rPr>
              <a:t>( ૩ ) પરિવર્ત્ય એક એવી બાબત છે, જેનાથી ક્યારેક કોઈ લક્ષણનો બોધ થાય છે અને ક્યારેક કોઈ અવસ્થા સ્થિતિનો બોધ થાય છે. બુદ્ધિ, ચિંતા, સિદ્ધિ પ્રેરણા વગેરે </a:t>
            </a:r>
            <a:r>
              <a:rPr lang="gu" sz="2800" b="1">
                <a:solidFill>
                  <a:schemeClr val="dk1"/>
                </a:solidFill>
                <a:highlight>
                  <a:srgbClr val="00FFFF"/>
                </a:highlight>
              </a:rPr>
              <a:t>વ્યક્તિના લક્ષણો </a:t>
            </a:r>
            <a:r>
              <a:rPr lang="gu" sz="2800" b="1">
                <a:solidFill>
                  <a:schemeClr val="dk1"/>
                </a:solidFill>
              </a:rPr>
              <a:t>છે. જેને પરિવર્ત્ય કહી શકાય. તીવ્રતા, કઠિનતા વગેરે </a:t>
            </a:r>
            <a:r>
              <a:rPr lang="gu" sz="2800" b="1">
                <a:solidFill>
                  <a:schemeClr val="dk1"/>
                </a:solidFill>
                <a:highlight>
                  <a:srgbClr val="00FF00"/>
                </a:highlight>
              </a:rPr>
              <a:t>વસ્તુના લક્ષણો</a:t>
            </a:r>
            <a:r>
              <a:rPr lang="gu" sz="2800" b="1">
                <a:solidFill>
                  <a:schemeClr val="dk1"/>
                </a:solidFill>
              </a:rPr>
              <a:t> છે જેને પણ પરિવર્ત્ય કહીશું. </a:t>
            </a:r>
            <a:endParaRPr/>
          </a:p>
        </p:txBody>
      </p:sp>
      <p:sp>
        <p:nvSpPr>
          <p:cNvPr id="2" name="Date Placeholder 1">
            <a:extLst>
              <a:ext uri="{FF2B5EF4-FFF2-40B4-BE49-F238E27FC236}">
                <a16:creationId xmlns:a16="http://schemas.microsoft.com/office/drawing/2014/main" id="{3D597D7B-D660-7B2E-EB23-7633995EECB3}"/>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B806F748-1ADA-146D-946F-016923093503}"/>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7"/>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900" b="1">
                <a:solidFill>
                  <a:schemeClr val="dk1"/>
                </a:solidFill>
              </a:rPr>
              <a:t>( ૪ ) પરિવર્ત્યની એક વિશેષતા એ છે કે તેમાં </a:t>
            </a:r>
            <a:r>
              <a:rPr lang="gu" sz="2900" b="1">
                <a:solidFill>
                  <a:schemeClr val="dk1"/>
                </a:solidFill>
                <a:highlight>
                  <a:srgbClr val="00FFFF"/>
                </a:highlight>
              </a:rPr>
              <a:t>પરિવર્તનની સંભાવના હંમેશા રહે છે.</a:t>
            </a:r>
            <a:r>
              <a:rPr lang="gu" sz="2900" b="1">
                <a:solidFill>
                  <a:schemeClr val="dk1"/>
                </a:solidFill>
              </a:rPr>
              <a:t> તે વધી શકે છે અથવા ઘટી શકે છે. જેમ કે ચિંતા એક પરિવર્ત્ય છે. જેની માત્રા સમયાનુસાર વધી - ઘટી શકે છે. </a:t>
            </a:r>
            <a:endParaRPr sz="2900" b="1">
              <a:solidFill>
                <a:schemeClr val="dk1"/>
              </a:solidFill>
            </a:endParaRPr>
          </a:p>
          <a:p>
            <a:pPr marL="0" lvl="0" indent="0" algn="just" rtl="0">
              <a:spcBef>
                <a:spcPts val="0"/>
              </a:spcBef>
              <a:spcAft>
                <a:spcPts val="0"/>
              </a:spcAft>
              <a:buNone/>
            </a:pPr>
            <a:endParaRPr sz="2900" b="1">
              <a:solidFill>
                <a:schemeClr val="dk1"/>
              </a:solidFill>
            </a:endParaRPr>
          </a:p>
          <a:p>
            <a:pPr marL="0" lvl="0" indent="0" algn="just" rtl="0">
              <a:spcBef>
                <a:spcPts val="0"/>
              </a:spcBef>
              <a:spcAft>
                <a:spcPts val="0"/>
              </a:spcAft>
              <a:buNone/>
            </a:pPr>
            <a:r>
              <a:rPr lang="gu" sz="2900" b="1">
                <a:solidFill>
                  <a:schemeClr val="dk1"/>
                </a:solidFill>
              </a:rPr>
              <a:t>( ૫ ) પરિવર્ત્યનું એક લક્ષણ એ પણ છે કે તેમાં </a:t>
            </a:r>
            <a:r>
              <a:rPr lang="gu" sz="2900" b="1">
                <a:solidFill>
                  <a:schemeClr val="dk1"/>
                </a:solidFill>
                <a:highlight>
                  <a:srgbClr val="00FFFF"/>
                </a:highlight>
              </a:rPr>
              <a:t>બીજાને અસર કરવાની તથા /અથવા બીજી અસર માપવાનું </a:t>
            </a:r>
            <a:r>
              <a:rPr lang="gu" sz="2900" b="1">
                <a:solidFill>
                  <a:schemeClr val="dk1"/>
                </a:solidFill>
              </a:rPr>
              <a:t>લક્ષણ હોય છે. </a:t>
            </a:r>
            <a:endParaRPr sz="2900" b="1">
              <a:solidFill>
                <a:schemeClr val="dk1"/>
              </a:solidFill>
            </a:endParaRPr>
          </a:p>
          <a:p>
            <a:pPr marL="0" lvl="0" indent="0" algn="just" rtl="0">
              <a:spcBef>
                <a:spcPts val="0"/>
              </a:spcBef>
              <a:spcAft>
                <a:spcPts val="0"/>
              </a:spcAft>
              <a:buNone/>
            </a:pPr>
            <a:r>
              <a:rPr lang="gu" sz="2900" b="1">
                <a:solidFill>
                  <a:schemeClr val="dk1"/>
                </a:solidFill>
              </a:rPr>
              <a:t>એક પરિવર્ત્ય ક્યારેક બીજાને પ્રભાવિત કરે અથવા ક્યારેક પોતે પ્રભાવિત થાય છે. </a:t>
            </a:r>
            <a:endParaRPr sz="2900" b="1">
              <a:solidFill>
                <a:schemeClr val="dk1"/>
              </a:solidFill>
            </a:endParaRPr>
          </a:p>
          <a:p>
            <a:pPr marL="0" lvl="0" indent="0" algn="just" rtl="0">
              <a:spcBef>
                <a:spcPts val="0"/>
              </a:spcBef>
              <a:spcAft>
                <a:spcPts val="0"/>
              </a:spcAft>
              <a:buNone/>
            </a:pPr>
            <a:r>
              <a:rPr lang="gu" sz="2900" b="1">
                <a:solidFill>
                  <a:schemeClr val="dk1"/>
                </a:solidFill>
              </a:rPr>
              <a:t>દા.ત. થાક એક પરિવર્ત્ય છે જે ઉત્પાદનને અસર પહોંચાડે અને પોતે કામના કલાકોની લંબાઈથી અસર પામે છે.</a:t>
            </a:r>
            <a:endParaRPr sz="2900" b="1">
              <a:solidFill>
                <a:schemeClr val="dk1"/>
              </a:solidFill>
            </a:endParaRPr>
          </a:p>
          <a:p>
            <a:pPr marL="0" lvl="0" indent="0" algn="just" rtl="0">
              <a:spcBef>
                <a:spcPts val="0"/>
              </a:spcBef>
              <a:spcAft>
                <a:spcPts val="0"/>
              </a:spcAft>
              <a:buNone/>
            </a:pPr>
            <a:endParaRPr sz="2900" b="1">
              <a:solidFill>
                <a:schemeClr val="dk1"/>
              </a:solidFill>
            </a:endParaRPr>
          </a:p>
        </p:txBody>
      </p:sp>
      <p:sp>
        <p:nvSpPr>
          <p:cNvPr id="2" name="Date Placeholder 1">
            <a:extLst>
              <a:ext uri="{FF2B5EF4-FFF2-40B4-BE49-F238E27FC236}">
                <a16:creationId xmlns:a16="http://schemas.microsoft.com/office/drawing/2014/main" id="{4D140EBF-62CB-9506-F0ED-4CF0C375F0FD}"/>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5553FAA8-07DA-7BA1-5AB7-2E899EFAC446}"/>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8"/>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4600" b="1"/>
              <a:t>પરિવર્ત્યના લક્ષણો :-</a:t>
            </a:r>
            <a:endParaRPr sz="4600" b="1"/>
          </a:p>
          <a:p>
            <a:pPr marL="0" lvl="0" indent="0" algn="just" rtl="0">
              <a:spcBef>
                <a:spcPts val="0"/>
              </a:spcBef>
              <a:spcAft>
                <a:spcPts val="0"/>
              </a:spcAft>
              <a:buNone/>
            </a:pPr>
            <a:r>
              <a:rPr lang="gu" sz="4600" b="1"/>
              <a:t>1. પરિવર્તનશીલતા</a:t>
            </a:r>
            <a:endParaRPr sz="4600" b="1"/>
          </a:p>
          <a:p>
            <a:pPr marL="0" lvl="0" indent="0" algn="just" rtl="0">
              <a:spcBef>
                <a:spcPts val="0"/>
              </a:spcBef>
              <a:spcAft>
                <a:spcPts val="0"/>
              </a:spcAft>
              <a:buNone/>
            </a:pPr>
            <a:r>
              <a:rPr lang="gu" sz="4600" b="1"/>
              <a:t>2. માપનક્ષમતા</a:t>
            </a:r>
            <a:endParaRPr sz="4600" b="1"/>
          </a:p>
          <a:p>
            <a:pPr marL="0" lvl="0" indent="0" algn="just" rtl="0">
              <a:spcBef>
                <a:spcPts val="0"/>
              </a:spcBef>
              <a:spcAft>
                <a:spcPts val="0"/>
              </a:spcAft>
              <a:buNone/>
            </a:pPr>
            <a:r>
              <a:rPr lang="gu" sz="4600" b="1"/>
              <a:t>3. ગુણાત્મકતા - માત્રાત્મકતા</a:t>
            </a:r>
            <a:endParaRPr sz="4600" b="1"/>
          </a:p>
          <a:p>
            <a:pPr marL="0" lvl="0" indent="0" algn="just" rtl="0">
              <a:spcBef>
                <a:spcPts val="0"/>
              </a:spcBef>
              <a:spcAft>
                <a:spcPts val="0"/>
              </a:spcAft>
              <a:buNone/>
            </a:pPr>
            <a:r>
              <a:rPr lang="gu" sz="4600" b="1"/>
              <a:t>4. પ્રભાવિતતા</a:t>
            </a:r>
            <a:endParaRPr sz="4600" b="1"/>
          </a:p>
          <a:p>
            <a:pPr marL="0" lvl="0" indent="0" algn="just" rtl="0">
              <a:spcBef>
                <a:spcPts val="0"/>
              </a:spcBef>
              <a:spcAft>
                <a:spcPts val="0"/>
              </a:spcAft>
              <a:buNone/>
            </a:pPr>
            <a:r>
              <a:rPr lang="gu" sz="4600" b="1"/>
              <a:t>5. લાક્ષણિકતા</a:t>
            </a:r>
            <a:endParaRPr sz="4600" b="1"/>
          </a:p>
        </p:txBody>
      </p:sp>
      <p:sp>
        <p:nvSpPr>
          <p:cNvPr id="2" name="Date Placeholder 1">
            <a:extLst>
              <a:ext uri="{FF2B5EF4-FFF2-40B4-BE49-F238E27FC236}">
                <a16:creationId xmlns:a16="http://schemas.microsoft.com/office/drawing/2014/main" id="{8DECBAE2-1921-B7E2-4EA9-60CAC442EED7}"/>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A65BD356-6EBF-0184-2B6E-6FB5803A6294}"/>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9"/>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3500" b="1" u="sng">
                <a:solidFill>
                  <a:srgbClr val="0000FF"/>
                </a:solidFill>
              </a:rPr>
              <a:t>પરિવર્ત્યના પ્રકારો :-</a:t>
            </a:r>
            <a:endParaRPr sz="3500" b="1" u="sng">
              <a:solidFill>
                <a:srgbClr val="0000FF"/>
              </a:solidFill>
            </a:endParaRPr>
          </a:p>
          <a:p>
            <a:pPr marL="0" lvl="0" indent="0" algn="just" rtl="0">
              <a:spcBef>
                <a:spcPts val="0"/>
              </a:spcBef>
              <a:spcAft>
                <a:spcPts val="0"/>
              </a:spcAft>
              <a:buNone/>
            </a:pPr>
            <a:r>
              <a:rPr lang="gu" sz="3500" b="1">
                <a:solidFill>
                  <a:schemeClr val="dk1"/>
                </a:solidFill>
              </a:rPr>
              <a:t>1. સ્વરૂપલક્ષી પરિવર્ત્યો</a:t>
            </a:r>
            <a:endParaRPr sz="3500" b="1">
              <a:solidFill>
                <a:schemeClr val="dk1"/>
              </a:solidFill>
            </a:endParaRPr>
          </a:p>
          <a:p>
            <a:pPr marL="0" lvl="0" indent="0" algn="just" rtl="0">
              <a:spcBef>
                <a:spcPts val="0"/>
              </a:spcBef>
              <a:spcAft>
                <a:spcPts val="0"/>
              </a:spcAft>
              <a:buNone/>
            </a:pPr>
            <a:r>
              <a:rPr lang="gu" sz="3500" b="1">
                <a:solidFill>
                  <a:schemeClr val="dk1"/>
                </a:solidFill>
              </a:rPr>
              <a:t>2. કાર્યાત્મક પરિવર્ત્યો</a:t>
            </a:r>
            <a:endParaRPr sz="3500" b="1">
              <a:solidFill>
                <a:schemeClr val="dk1"/>
              </a:solidFill>
            </a:endParaRPr>
          </a:p>
          <a:p>
            <a:pPr marL="0" lvl="0" indent="0" algn="just" rtl="0">
              <a:spcBef>
                <a:spcPts val="0"/>
              </a:spcBef>
              <a:spcAft>
                <a:spcPts val="0"/>
              </a:spcAft>
              <a:buNone/>
            </a:pPr>
            <a:r>
              <a:rPr lang="gu" sz="3500" b="1">
                <a:solidFill>
                  <a:schemeClr val="dk1"/>
                </a:solidFill>
              </a:rPr>
              <a:t>3. નિર્દેશાત્મક પરિવર્ત્યો</a:t>
            </a:r>
            <a:endParaRPr sz="3500" b="1">
              <a:solidFill>
                <a:schemeClr val="dk1"/>
              </a:solidFill>
            </a:endParaRPr>
          </a:p>
          <a:p>
            <a:pPr marL="0" lvl="0" indent="0" algn="just" rtl="0">
              <a:spcBef>
                <a:spcPts val="0"/>
              </a:spcBef>
              <a:spcAft>
                <a:spcPts val="0"/>
              </a:spcAft>
              <a:buNone/>
            </a:pPr>
            <a:endParaRPr sz="3500" b="1">
              <a:solidFill>
                <a:schemeClr val="dk1"/>
              </a:solidFill>
            </a:endParaRPr>
          </a:p>
          <a:p>
            <a:pPr marL="0" lvl="0" indent="0" algn="just" rtl="0">
              <a:spcBef>
                <a:spcPts val="0"/>
              </a:spcBef>
              <a:spcAft>
                <a:spcPts val="0"/>
              </a:spcAft>
              <a:buNone/>
            </a:pPr>
            <a:endParaRPr sz="3500" b="1">
              <a:solidFill>
                <a:schemeClr val="dk1"/>
              </a:solidFill>
            </a:endParaRPr>
          </a:p>
          <a:p>
            <a:pPr marL="0" lvl="0" indent="0" algn="just" rtl="0">
              <a:spcBef>
                <a:spcPts val="0"/>
              </a:spcBef>
              <a:spcAft>
                <a:spcPts val="0"/>
              </a:spcAft>
              <a:buNone/>
            </a:pPr>
            <a:r>
              <a:rPr lang="gu" sz="3500" b="1">
                <a:solidFill>
                  <a:schemeClr val="dk1"/>
                </a:solidFill>
              </a:rPr>
              <a:t>1. ઉદિપક પરિવર્ત્યો</a:t>
            </a:r>
            <a:endParaRPr sz="3500" b="1">
              <a:solidFill>
                <a:schemeClr val="dk1"/>
              </a:solidFill>
            </a:endParaRPr>
          </a:p>
          <a:p>
            <a:pPr marL="0" lvl="0" indent="0" algn="just" rtl="0">
              <a:spcBef>
                <a:spcPts val="0"/>
              </a:spcBef>
              <a:spcAft>
                <a:spcPts val="0"/>
              </a:spcAft>
              <a:buNone/>
            </a:pPr>
            <a:r>
              <a:rPr lang="gu" sz="3500" b="1">
                <a:solidFill>
                  <a:schemeClr val="dk1"/>
                </a:solidFill>
              </a:rPr>
              <a:t>2. મધ્યવર્તી પરિવર્ત્યો</a:t>
            </a:r>
            <a:endParaRPr sz="3500" b="1">
              <a:solidFill>
                <a:schemeClr val="dk1"/>
              </a:solidFill>
            </a:endParaRPr>
          </a:p>
          <a:p>
            <a:pPr marL="0" lvl="0" indent="0" algn="just" rtl="0">
              <a:spcBef>
                <a:spcPts val="0"/>
              </a:spcBef>
              <a:spcAft>
                <a:spcPts val="0"/>
              </a:spcAft>
              <a:buNone/>
            </a:pPr>
            <a:r>
              <a:rPr lang="gu" sz="3500" b="1">
                <a:solidFill>
                  <a:schemeClr val="dk1"/>
                </a:solidFill>
              </a:rPr>
              <a:t>3. પ્રતિક્રિયા પરિવર્ત્યો</a:t>
            </a:r>
            <a:endParaRPr sz="3500" b="1">
              <a:solidFill>
                <a:schemeClr val="dk1"/>
              </a:solidFill>
            </a:endParaRPr>
          </a:p>
          <a:p>
            <a:pPr marL="0" lvl="0" indent="0" algn="just" rtl="0">
              <a:spcBef>
                <a:spcPts val="0"/>
              </a:spcBef>
              <a:spcAft>
                <a:spcPts val="0"/>
              </a:spcAft>
              <a:buNone/>
            </a:pPr>
            <a:endParaRPr sz="3500" b="1">
              <a:solidFill>
                <a:schemeClr val="dk1"/>
              </a:solidFill>
            </a:endParaRPr>
          </a:p>
        </p:txBody>
      </p:sp>
      <p:sp>
        <p:nvSpPr>
          <p:cNvPr id="2" name="Date Placeholder 1">
            <a:extLst>
              <a:ext uri="{FF2B5EF4-FFF2-40B4-BE49-F238E27FC236}">
                <a16:creationId xmlns:a16="http://schemas.microsoft.com/office/drawing/2014/main" id="{88B8F45F-1A28-6842-0DE8-B80D6D097676}"/>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9FC3914F-D85B-7239-B2AA-790AF557DE10}"/>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30"/>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457200" lvl="0" indent="-438150" algn="just" rtl="0">
              <a:spcBef>
                <a:spcPts val="0"/>
              </a:spcBef>
              <a:spcAft>
                <a:spcPts val="0"/>
              </a:spcAft>
              <a:buSzPts val="3300"/>
              <a:buChar char="●"/>
            </a:pPr>
            <a:r>
              <a:rPr lang="gu" sz="3300" b="1"/>
              <a:t>- મનોવૈજ્ઞાનિક અને શૈક્ષણિક સંશોધનમાં જે પરિવર્ત્યનો પ્રયોગ કરવામાં આવે છે તેનું વર્ગીકરણ કેટલાંક પ્રકારે કરવામાં આવ્યું છે. </a:t>
            </a:r>
            <a:endParaRPr sz="3300" b="1"/>
          </a:p>
          <a:p>
            <a:pPr marL="457200" lvl="0" indent="-438150" algn="just" rtl="0">
              <a:spcBef>
                <a:spcPts val="0"/>
              </a:spcBef>
              <a:spcAft>
                <a:spcPts val="0"/>
              </a:spcAft>
              <a:buSzPts val="3300"/>
              <a:buChar char="●"/>
            </a:pPr>
            <a:r>
              <a:rPr lang="gu" sz="3300" b="1"/>
              <a:t>અહીં મુખ્ય ત્રણ પ્રકારના વિભાજનની ચર્ચા કરવામાં આવી છે. </a:t>
            </a:r>
            <a:endParaRPr sz="3300" b="1"/>
          </a:p>
          <a:p>
            <a:pPr marL="0" lvl="0" indent="0" algn="just" rtl="0">
              <a:spcBef>
                <a:spcPts val="0"/>
              </a:spcBef>
              <a:spcAft>
                <a:spcPts val="0"/>
              </a:spcAft>
              <a:buNone/>
            </a:pPr>
            <a:r>
              <a:rPr lang="gu" sz="3300" b="1"/>
              <a:t>( ૧ ) સ્વતંત્ર પરિવર્ત્ય, આધારિત પરિવર્ત્ય અને સંગત ( નિયંત્રિત ) પરિવર્ત્ય </a:t>
            </a:r>
            <a:endParaRPr sz="3300" b="1"/>
          </a:p>
          <a:p>
            <a:pPr marL="0" lvl="0" indent="0" algn="just" rtl="0">
              <a:spcBef>
                <a:spcPts val="0"/>
              </a:spcBef>
              <a:spcAft>
                <a:spcPts val="0"/>
              </a:spcAft>
              <a:buNone/>
            </a:pPr>
            <a:r>
              <a:rPr lang="gu" sz="3300" b="1"/>
              <a:t>( ૨ ) સક્રિય પરિવર્ત્ય તથા ગુણધર્મ ( લક્ષણ ) પરિવર્ત્ય  </a:t>
            </a:r>
            <a:endParaRPr sz="3300" b="1"/>
          </a:p>
          <a:p>
            <a:pPr marL="0" lvl="0" indent="0" algn="just" rtl="0">
              <a:spcBef>
                <a:spcPts val="0"/>
              </a:spcBef>
              <a:spcAft>
                <a:spcPts val="0"/>
              </a:spcAft>
              <a:buNone/>
            </a:pPr>
            <a:r>
              <a:rPr lang="gu" sz="3300" b="1"/>
              <a:t>( ૩ ) ગુણાત્મક પરિવર્ત્ય તથા માત્રાત્મક પરિવર્ત્ય</a:t>
            </a:r>
            <a:endParaRPr sz="3300" b="1"/>
          </a:p>
        </p:txBody>
      </p:sp>
      <p:sp>
        <p:nvSpPr>
          <p:cNvPr id="2" name="Date Placeholder 1">
            <a:extLst>
              <a:ext uri="{FF2B5EF4-FFF2-40B4-BE49-F238E27FC236}">
                <a16:creationId xmlns:a16="http://schemas.microsoft.com/office/drawing/2014/main" id="{17F4721B-52F8-3B8F-61FF-68C4919C3726}"/>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93BB5F51-DDBA-76E5-EDD4-8ED0EBD0C31E}"/>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31"/>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3000" b="1">
                <a:solidFill>
                  <a:schemeClr val="dk1"/>
                </a:solidFill>
              </a:rPr>
              <a:t>ત્રણેય વિભાજનનું વર્ણન નીચે પ્રમાણે છે. </a:t>
            </a:r>
            <a:endParaRPr sz="3000" b="1">
              <a:solidFill>
                <a:schemeClr val="dk1"/>
              </a:solidFill>
            </a:endParaRPr>
          </a:p>
          <a:p>
            <a:pPr marL="0" lvl="0" indent="0" algn="just" rtl="0">
              <a:spcBef>
                <a:spcPts val="0"/>
              </a:spcBef>
              <a:spcAft>
                <a:spcPts val="0"/>
              </a:spcAft>
              <a:buNone/>
            </a:pPr>
            <a:r>
              <a:rPr lang="gu" sz="3000" b="1" u="sng">
                <a:solidFill>
                  <a:srgbClr val="0000FF"/>
                </a:solidFill>
              </a:rPr>
              <a:t>૧. સ્વતંત્ર પરિવર્ત્ય, આધારિત પરિવર્ત્ય અને સંગત પરિવર્ત્ય</a:t>
            </a:r>
            <a:r>
              <a:rPr lang="gu" sz="3000" b="1">
                <a:solidFill>
                  <a:schemeClr val="dk1"/>
                </a:solidFill>
              </a:rPr>
              <a:t>. </a:t>
            </a:r>
            <a:endParaRPr sz="3000" b="1">
              <a:solidFill>
                <a:schemeClr val="dk1"/>
              </a:solidFill>
            </a:endParaRPr>
          </a:p>
          <a:p>
            <a:pPr marL="0" lvl="0" indent="0" algn="just" rtl="0">
              <a:spcBef>
                <a:spcPts val="0"/>
              </a:spcBef>
              <a:spcAft>
                <a:spcPts val="0"/>
              </a:spcAft>
              <a:buNone/>
            </a:pPr>
            <a:endParaRPr sz="3000" b="1">
              <a:solidFill>
                <a:schemeClr val="dk1"/>
              </a:solidFill>
            </a:endParaRPr>
          </a:p>
          <a:p>
            <a:pPr marL="0" lvl="0" indent="0" algn="just" rtl="0">
              <a:spcBef>
                <a:spcPts val="0"/>
              </a:spcBef>
              <a:spcAft>
                <a:spcPts val="0"/>
              </a:spcAft>
              <a:buNone/>
            </a:pPr>
            <a:r>
              <a:rPr lang="gu" sz="3000" b="1" u="sng">
                <a:solidFill>
                  <a:srgbClr val="0000FF"/>
                </a:solidFill>
              </a:rPr>
              <a:t>( A ) સ્વતંત્ર પરિવર્ત્ય ( Independent variable ) </a:t>
            </a:r>
            <a:endParaRPr sz="3000" b="1" u="sng">
              <a:solidFill>
                <a:srgbClr val="0000FF"/>
              </a:solidFill>
            </a:endParaRPr>
          </a:p>
          <a:p>
            <a:pPr marL="457200" lvl="0" indent="-419100" algn="just" rtl="0">
              <a:spcBef>
                <a:spcPts val="0"/>
              </a:spcBef>
              <a:spcAft>
                <a:spcPts val="0"/>
              </a:spcAft>
              <a:buClr>
                <a:schemeClr val="dk1"/>
              </a:buClr>
              <a:buSzPts val="3000"/>
              <a:buChar char="●"/>
            </a:pPr>
            <a:r>
              <a:rPr lang="gu" sz="3000" b="1">
                <a:solidFill>
                  <a:schemeClr val="dk1"/>
                </a:solidFill>
              </a:rPr>
              <a:t>- સ્વતંત્ર પરિવર્ત્ય એવા પરિવર્ત્યને કહેવામાં આવે છે જેમાં પ્રયોગકર્તા દ્વારા </a:t>
            </a:r>
            <a:r>
              <a:rPr lang="gu" sz="3000" b="1">
                <a:solidFill>
                  <a:schemeClr val="dk1"/>
                </a:solidFill>
                <a:highlight>
                  <a:srgbClr val="00FF00"/>
                </a:highlight>
              </a:rPr>
              <a:t>હસ્તોપયોજન</a:t>
            </a:r>
            <a:r>
              <a:rPr lang="gu" sz="3000" b="1">
                <a:solidFill>
                  <a:schemeClr val="dk1"/>
                </a:solidFill>
              </a:rPr>
              <a:t> કરવામાં આવે છે. </a:t>
            </a:r>
            <a:endParaRPr sz="3000" b="1">
              <a:solidFill>
                <a:schemeClr val="dk1"/>
              </a:solidFill>
            </a:endParaRPr>
          </a:p>
          <a:p>
            <a:pPr marL="457200" lvl="0" indent="0" algn="just" rtl="0">
              <a:spcBef>
                <a:spcPts val="0"/>
              </a:spcBef>
              <a:spcAft>
                <a:spcPts val="0"/>
              </a:spcAft>
              <a:buNone/>
            </a:pPr>
            <a:endParaRPr sz="3000" b="1">
              <a:solidFill>
                <a:schemeClr val="dk1"/>
              </a:solidFill>
            </a:endParaRPr>
          </a:p>
          <a:p>
            <a:pPr marL="457200" lvl="0" indent="-419100" algn="just" rtl="0">
              <a:spcBef>
                <a:spcPts val="0"/>
              </a:spcBef>
              <a:spcAft>
                <a:spcPts val="0"/>
              </a:spcAft>
              <a:buClr>
                <a:schemeClr val="dk1"/>
              </a:buClr>
              <a:buSzPts val="3000"/>
              <a:buChar char="●"/>
            </a:pPr>
            <a:r>
              <a:rPr lang="gu" sz="3000" b="1">
                <a:solidFill>
                  <a:schemeClr val="dk1"/>
                </a:solidFill>
              </a:rPr>
              <a:t>એટલે કે સ્વતંત્ર પરિવર્ત્ય એવા પરિવર્ત્યને કહેવામાં આવે છે જેના </a:t>
            </a:r>
            <a:r>
              <a:rPr lang="gu" sz="3000" b="1">
                <a:solidFill>
                  <a:schemeClr val="dk1"/>
                </a:solidFill>
                <a:highlight>
                  <a:srgbClr val="00FFFF"/>
                </a:highlight>
              </a:rPr>
              <a:t>મૂલ્યોમાં</a:t>
            </a:r>
            <a:r>
              <a:rPr lang="gu" sz="3000" b="1">
                <a:solidFill>
                  <a:schemeClr val="dk1"/>
                </a:solidFill>
              </a:rPr>
              <a:t> પ્રયોગકર્તા પરિવર્તન કરે છે અને આ પરિવર્તનની </a:t>
            </a:r>
            <a:r>
              <a:rPr lang="gu" sz="3000" b="1">
                <a:solidFill>
                  <a:schemeClr val="dk1"/>
                </a:solidFill>
                <a:highlight>
                  <a:srgbClr val="FFFF00"/>
                </a:highlight>
              </a:rPr>
              <a:t>અસર આધારિ પરિવર્ત્ય પર કેવી પડે છે,</a:t>
            </a:r>
            <a:r>
              <a:rPr lang="gu" sz="3000" b="1">
                <a:solidFill>
                  <a:schemeClr val="dk1"/>
                </a:solidFill>
              </a:rPr>
              <a:t> તે જોવાનો પ્રયત્ન કરે છે. </a:t>
            </a:r>
            <a:endParaRPr sz="3000" b="1">
              <a:solidFill>
                <a:schemeClr val="dk1"/>
              </a:solidFill>
            </a:endParaRPr>
          </a:p>
        </p:txBody>
      </p:sp>
      <p:sp>
        <p:nvSpPr>
          <p:cNvPr id="2" name="Date Placeholder 1">
            <a:extLst>
              <a:ext uri="{FF2B5EF4-FFF2-40B4-BE49-F238E27FC236}">
                <a16:creationId xmlns:a16="http://schemas.microsoft.com/office/drawing/2014/main" id="{9D0D7F02-E970-9902-9B69-B00350A1BE69}"/>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F146F18D-0477-2939-E0C3-87F79380C59F}"/>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p:nvPr/>
        </p:nvSpPr>
        <p:spPr>
          <a:xfrm>
            <a:off x="0" y="0"/>
            <a:ext cx="9144000" cy="51486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gu" sz="2700" b="1" u="sng">
                <a:solidFill>
                  <a:srgbClr val="0000FF"/>
                </a:solidFill>
              </a:rPr>
              <a:t>પ્રશ્ન.૧. પ્રયોગ એટલે શું ? પ્રયોગ લક્ષણોનું વર્ણન કરો.</a:t>
            </a:r>
            <a:endParaRPr sz="2700" b="1" u="sng">
              <a:solidFill>
                <a:srgbClr val="0000FF"/>
              </a:solidFill>
            </a:endParaRPr>
          </a:p>
          <a:p>
            <a:pPr marL="0" lvl="0" indent="0" algn="just" rtl="0">
              <a:spcBef>
                <a:spcPts val="0"/>
              </a:spcBef>
              <a:spcAft>
                <a:spcPts val="0"/>
              </a:spcAft>
              <a:buNone/>
            </a:pPr>
            <a:r>
              <a:rPr lang="gu" sz="2700" b="1" u="sng">
                <a:solidFill>
                  <a:srgbClr val="0000FF"/>
                </a:solidFill>
              </a:rPr>
              <a:t>- મનોવૈજ્ઞાનિક પ્રયોગનું સ્વરૂપ/લક્ષણો જણાવો.</a:t>
            </a:r>
            <a:endParaRPr sz="2700" b="1"/>
          </a:p>
          <a:p>
            <a:pPr marL="457200" lvl="0" indent="-400050" algn="just" rtl="0">
              <a:spcBef>
                <a:spcPts val="0"/>
              </a:spcBef>
              <a:spcAft>
                <a:spcPts val="0"/>
              </a:spcAft>
              <a:buSzPts val="2700"/>
              <a:buChar char="●"/>
            </a:pPr>
            <a:r>
              <a:rPr lang="gu" sz="2700" b="1"/>
              <a:t>પ્રયોગ એટલે નિયંત્રિત પરિસ્થિતિમાં થતું નિરીક્ષણ - ચેપલીન</a:t>
            </a:r>
            <a:endParaRPr sz="2700" b="1"/>
          </a:p>
          <a:p>
            <a:pPr marL="0" lvl="0" indent="0" algn="just" rtl="0">
              <a:spcBef>
                <a:spcPts val="0"/>
              </a:spcBef>
              <a:spcAft>
                <a:spcPts val="0"/>
              </a:spcAft>
              <a:buNone/>
            </a:pPr>
            <a:endParaRPr sz="2700" b="1"/>
          </a:p>
          <a:p>
            <a:pPr marL="457200" lvl="0" indent="-400050" algn="just" rtl="0">
              <a:spcBef>
                <a:spcPts val="0"/>
              </a:spcBef>
              <a:spcAft>
                <a:spcPts val="0"/>
              </a:spcAft>
              <a:buSzPts val="2700"/>
              <a:buChar char="●"/>
            </a:pPr>
            <a:r>
              <a:rPr lang="gu" sz="2700" b="1"/>
              <a:t>પ્રયોગોએ અસ્તિત્વ ધરાવતા જ્ઞાનને સ્થાપિત કરવા કે વિસ્તૃત કરવા અથવા નવું જ્ઞાન મેળવવા અથવા જ્ઞાનની ખાલી જગ્યાની પૂર્તિ માટેના પ્રયાસો છે.                            - ‌ઈ.જી.પરમેશ્વરન</a:t>
            </a:r>
            <a:endParaRPr sz="2700" b="1"/>
          </a:p>
          <a:p>
            <a:pPr marL="0" lvl="0" indent="0" algn="just" rtl="0">
              <a:spcBef>
                <a:spcPts val="0"/>
              </a:spcBef>
              <a:spcAft>
                <a:spcPts val="0"/>
              </a:spcAft>
              <a:buNone/>
            </a:pPr>
            <a:endParaRPr sz="2700" b="1"/>
          </a:p>
          <a:p>
            <a:pPr marL="457200" lvl="0" indent="-400050" algn="just" rtl="0">
              <a:spcBef>
                <a:spcPts val="0"/>
              </a:spcBef>
              <a:spcAft>
                <a:spcPts val="0"/>
              </a:spcAft>
              <a:buSzPts val="2700"/>
              <a:buChar char="●"/>
            </a:pPr>
            <a:r>
              <a:rPr lang="gu" sz="2700" b="1"/>
              <a:t>પ્રયોગશાળા નો પ્રયોગ એક એવો પ્રયોગ છે જેમાં સંશોધન કરતા એવી પરિસ્થિતિ ઉત્પન્ન કરે છે જેમાં તેઓ અમુક પરિવર્તનને નિયંત્રિત કરે છે અમુક પરિવર્તન પરિવર્તન કરે છે. - ફેસ્ટીનઝર અને કાટ્ઝ</a:t>
            </a:r>
            <a:endParaRPr sz="2700" b="1"/>
          </a:p>
        </p:txBody>
      </p:sp>
      <p:sp>
        <p:nvSpPr>
          <p:cNvPr id="2" name="Date Placeholder 1">
            <a:extLst>
              <a:ext uri="{FF2B5EF4-FFF2-40B4-BE49-F238E27FC236}">
                <a16:creationId xmlns:a16="http://schemas.microsoft.com/office/drawing/2014/main" id="{0030C3EC-C2E1-7C8F-CEB9-72D5F39DC25A}"/>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653352B6-7DD8-CC16-2094-7E3ABE890BEC}"/>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32"/>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u="sng">
                <a:solidFill>
                  <a:srgbClr val="0000FF"/>
                </a:solidFill>
              </a:rPr>
              <a:t>અલગ - અલગ મનોવૈજ્ઞાનિક દ્વારા આ પરિવર્ત્ય વ્યાખ્યા નીચે મુજબ આપવામાં આવી છે. </a:t>
            </a:r>
            <a:endParaRPr sz="2800" b="1" u="sng">
              <a:solidFill>
                <a:srgbClr val="0000FF"/>
              </a:solidFill>
            </a:endParaRPr>
          </a:p>
          <a:p>
            <a:pPr marL="0" lvl="0" indent="0" algn="just" rtl="0">
              <a:spcBef>
                <a:spcPts val="0"/>
              </a:spcBef>
              <a:spcAft>
                <a:spcPts val="0"/>
              </a:spcAft>
              <a:buNone/>
            </a:pPr>
            <a:r>
              <a:rPr lang="gu" sz="2800" b="1"/>
              <a:t>( ૧ ) “એવું પરિવર્ત્ય જેના પર સંશોધનકર્તાનું નિયંત્રણ હોય છે, તેને સ્વતંત્ર પરિવર્ત કહે છે” . - એ.એલ એડવર્ડસ ( ૧૯૬૮ ). </a:t>
            </a:r>
            <a:endParaRPr sz="2800" b="1"/>
          </a:p>
          <a:p>
            <a:pPr marL="0" lvl="0" indent="0" algn="just" rtl="0">
              <a:spcBef>
                <a:spcPts val="0"/>
              </a:spcBef>
              <a:spcAft>
                <a:spcPts val="0"/>
              </a:spcAft>
              <a:buNone/>
            </a:pPr>
            <a:r>
              <a:rPr lang="gu" sz="2800" b="1"/>
              <a:t>( ૨ ) “સ્વતંત્ર પરિવર્ત્ય એવું પરિવર્ત્ય છે જેમાં પ્રયોગકર્તા દ્વારા હસ્તો૫યોજન કરવામાં આવે છે” - કેન્ટોવિઝ તથા રોડિગર ( ૧૯૬૪ ) </a:t>
            </a:r>
            <a:endParaRPr sz="2800" b="1"/>
          </a:p>
          <a:p>
            <a:pPr marL="0" lvl="0" indent="0" algn="just" rtl="0">
              <a:spcBef>
                <a:spcPts val="0"/>
              </a:spcBef>
              <a:spcAft>
                <a:spcPts val="0"/>
              </a:spcAft>
              <a:buNone/>
            </a:pPr>
            <a:r>
              <a:rPr lang="gu" sz="2800" b="1"/>
              <a:t>( ૩ ) “સામાન્ય રીતે, એવું કોઈ પણ પરિવર્ત્ય સ્વતંત્ર પરિવર્ત્ય છે જેમાં પ્રયોગકર્તા દ્વારા પ્રત્યક્ષરીતે અથવા પસંદગી દ્વારા હસ્તોપયોજન ( વધારવામાં - ઘટાડવામાં ) કરવામાં આવે છે. તે આવું સ્વતંત્ર પરિવર્ત્યની આધારિત પરિવર્ત્ય પર પડતી અસરનો અભ્યાસ કરવા માટે કરે છે” . - ડી ' અમેટો ( ૧૯૭૦ )</a:t>
            </a:r>
            <a:endParaRPr sz="2800" b="1"/>
          </a:p>
        </p:txBody>
      </p:sp>
      <p:sp>
        <p:nvSpPr>
          <p:cNvPr id="2" name="Date Placeholder 1">
            <a:extLst>
              <a:ext uri="{FF2B5EF4-FFF2-40B4-BE49-F238E27FC236}">
                <a16:creationId xmlns:a16="http://schemas.microsoft.com/office/drawing/2014/main" id="{AC2BB5C9-C684-7D06-E3B9-F56B8F687A0F}"/>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2FA82587-063A-8CA3-1690-2729C57DC5C6}"/>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3"/>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a:solidFill>
                  <a:srgbClr val="FF00FF"/>
                </a:solidFill>
              </a:rPr>
              <a:t>કરલિંગરે  સ્વતંત્ર પરિવર્ત્યની નીચેની બે વિશેષતાઓ જણાવી છે . </a:t>
            </a:r>
            <a:endParaRPr sz="2800" b="1">
              <a:solidFill>
                <a:srgbClr val="FF00FF"/>
              </a:solidFill>
            </a:endParaRPr>
          </a:p>
          <a:p>
            <a:pPr marL="0" lvl="0" indent="0" algn="just" rtl="0">
              <a:spcBef>
                <a:spcPts val="0"/>
              </a:spcBef>
              <a:spcAft>
                <a:spcPts val="0"/>
              </a:spcAft>
              <a:buNone/>
            </a:pPr>
            <a:r>
              <a:rPr lang="gu" sz="2800" b="1">
                <a:solidFill>
                  <a:srgbClr val="0000FF"/>
                </a:solidFill>
              </a:rPr>
              <a:t>( ૧ ) સ્વતંત્ર પરિવર્ત્ય કોઈ ઘટનાનું કારણ હોય છે. </a:t>
            </a:r>
            <a:endParaRPr sz="2800" b="1">
              <a:solidFill>
                <a:srgbClr val="0000FF"/>
              </a:solidFill>
            </a:endParaRPr>
          </a:p>
          <a:p>
            <a:pPr marL="457200" lvl="0" indent="-406400" algn="just" rtl="0">
              <a:spcBef>
                <a:spcPts val="0"/>
              </a:spcBef>
              <a:spcAft>
                <a:spcPts val="0"/>
              </a:spcAft>
              <a:buSzPts val="2800"/>
              <a:buChar char="●"/>
            </a:pPr>
            <a:r>
              <a:rPr lang="gu" sz="2800" b="1"/>
              <a:t>- જેમ કે પ્રકાશ કારણ છે અને પ્રતિક્રિયા-કાળમાં વધારો-ઘટાડો તેની અસર છે. કલિંગરના અનુસાર “સ્વતંત્ર પરિવર્ત્ય કોઈ આધારિત પરિવર્ત્ય અથવા અનુમાનિત  અસરનું અનુમાનિત કારણ હોય છે. </a:t>
            </a:r>
            <a:endParaRPr sz="2800" b="1"/>
          </a:p>
          <a:p>
            <a:pPr marL="0" lvl="0" indent="0" algn="just" rtl="0">
              <a:spcBef>
                <a:spcPts val="0"/>
              </a:spcBef>
              <a:spcAft>
                <a:spcPts val="0"/>
              </a:spcAft>
              <a:buNone/>
            </a:pPr>
            <a:r>
              <a:rPr lang="gu" sz="2800" b="1">
                <a:solidFill>
                  <a:srgbClr val="0000FF"/>
                </a:solidFill>
              </a:rPr>
              <a:t>( ૨ ) સ્વતંત્ર પરિવર્ત્ય કોઈ પરિણામની પુરોગામી બાબત હોય છે. </a:t>
            </a:r>
            <a:endParaRPr sz="2800" b="1">
              <a:solidFill>
                <a:srgbClr val="0000FF"/>
              </a:solidFill>
            </a:endParaRPr>
          </a:p>
          <a:p>
            <a:pPr marL="457200" lvl="0" indent="-406400" algn="just" rtl="0">
              <a:spcBef>
                <a:spcPts val="0"/>
              </a:spcBef>
              <a:spcAft>
                <a:spcPts val="0"/>
              </a:spcAft>
              <a:buSzPts val="2800"/>
              <a:buChar char="●"/>
            </a:pPr>
            <a:r>
              <a:rPr lang="gu" sz="2800" b="1"/>
              <a:t>દા.ત. કોઈ વિષયને શીખતાં-શીખતાં વ્યક્તિ જેમ - જેમ અભ્યાસ કરે છે, ભૂલો ઘટતી જાય છે. અહીં અભ્યાસ પુરોગામી બાબત છે અને ભૂલનું ઘટવું તેનું પરિણામ છે. કરલિંગર જણાવે છે કે “સ્વતંત્ર પરિવર્ત્ય પુરોગામી બાબત અને આધારિત પરિવર્ત્ય પરિણામ હોય છે”.</a:t>
            </a:r>
            <a:endParaRPr sz="2800" b="1"/>
          </a:p>
        </p:txBody>
      </p:sp>
      <p:sp>
        <p:nvSpPr>
          <p:cNvPr id="2" name="Date Placeholder 1">
            <a:extLst>
              <a:ext uri="{FF2B5EF4-FFF2-40B4-BE49-F238E27FC236}">
                <a16:creationId xmlns:a16="http://schemas.microsoft.com/office/drawing/2014/main" id="{2F382DE4-849E-95E2-207E-71B6BDB7B57C}"/>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219B80B1-C7D3-3DAA-04F7-39CBBD274FED}"/>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34"/>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a:solidFill>
                  <a:schemeClr val="dk1"/>
                </a:solidFill>
              </a:rPr>
              <a:t>ડીઅમેટો ( 1970 ) એ સ્વતંત્ર પરિવર્ત્યનાં હસ્તોપયોજનના આધારે </a:t>
            </a:r>
            <a:r>
              <a:rPr lang="gu" sz="2800" b="1" u="sng">
                <a:solidFill>
                  <a:srgbClr val="0000FF"/>
                </a:solidFill>
              </a:rPr>
              <a:t>સ્વતંત્ર પરિવર્ત્યના બે પ્રકારો દર્શાવ્યા છે. </a:t>
            </a:r>
            <a:endParaRPr sz="2800" b="1" u="sng">
              <a:solidFill>
                <a:srgbClr val="0000FF"/>
              </a:solidFill>
            </a:endParaRPr>
          </a:p>
          <a:p>
            <a:pPr marL="0" lvl="0" indent="0" algn="just" rtl="0">
              <a:spcBef>
                <a:spcPts val="0"/>
              </a:spcBef>
              <a:spcAft>
                <a:spcPts val="0"/>
              </a:spcAft>
              <a:buNone/>
            </a:pPr>
            <a:r>
              <a:rPr lang="gu" sz="2800" b="1">
                <a:solidFill>
                  <a:schemeClr val="dk1"/>
                </a:solidFill>
              </a:rPr>
              <a:t>( ૧ ) Type - E સ્વતંત્ર પરિવર્ત્ય </a:t>
            </a:r>
            <a:endParaRPr sz="2800" b="1">
              <a:solidFill>
                <a:schemeClr val="dk1"/>
              </a:solidFill>
            </a:endParaRPr>
          </a:p>
          <a:p>
            <a:pPr marL="0" lvl="0" indent="0" algn="just" rtl="0">
              <a:spcBef>
                <a:spcPts val="0"/>
              </a:spcBef>
              <a:spcAft>
                <a:spcPts val="0"/>
              </a:spcAft>
              <a:buNone/>
            </a:pPr>
            <a:r>
              <a:rPr lang="gu" sz="2800" b="1">
                <a:solidFill>
                  <a:schemeClr val="dk1"/>
                </a:solidFill>
              </a:rPr>
              <a:t>( ૨ ) Type - S સ્વતંત્ર પરિવર્ત્ય </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u="sng">
                <a:solidFill>
                  <a:srgbClr val="0000FF"/>
                </a:solidFill>
              </a:rPr>
              <a:t>( 2 ) આધારિત પરિવર્ત્ય :-</a:t>
            </a:r>
            <a:endParaRPr sz="2800" b="1" u="sng">
              <a:solidFill>
                <a:srgbClr val="0000FF"/>
              </a:solidFill>
            </a:endParaRPr>
          </a:p>
          <a:p>
            <a:pPr marL="457200" lvl="0" indent="-406400" algn="just" rtl="0">
              <a:spcBef>
                <a:spcPts val="0"/>
              </a:spcBef>
              <a:spcAft>
                <a:spcPts val="0"/>
              </a:spcAft>
              <a:buClr>
                <a:schemeClr val="dk1"/>
              </a:buClr>
              <a:buSzPts val="2800"/>
              <a:buChar char="●"/>
            </a:pPr>
            <a:r>
              <a:rPr lang="gu" sz="2800" b="1">
                <a:solidFill>
                  <a:schemeClr val="dk1"/>
                </a:solidFill>
              </a:rPr>
              <a:t>કોઈ પણ પ્રયોગ કે સંશોધનમાં આધારિત પરિવર્ત્ય એક એવું પરિવર્ત્ય હોય છે જેના વિશે પ્રયોગકર્તા અમુક ભવિષ્યવાણી કરે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પોસ્ટમેન અને ઇગન જણાવે છે કે “આધારિત પરિવર્ત્ય એટલે એવું પરિવર્ત્ય, જેના વિષે પ્રયોગકર્તા પ્રયોગના આધારે ભવિષ્યવાણી કરે છે.”</a:t>
            </a:r>
            <a:endParaRPr sz="2800" b="1">
              <a:solidFill>
                <a:schemeClr val="dk1"/>
              </a:solidFill>
            </a:endParaRPr>
          </a:p>
        </p:txBody>
      </p:sp>
      <p:sp>
        <p:nvSpPr>
          <p:cNvPr id="2" name="Date Placeholder 1">
            <a:extLst>
              <a:ext uri="{FF2B5EF4-FFF2-40B4-BE49-F238E27FC236}">
                <a16:creationId xmlns:a16="http://schemas.microsoft.com/office/drawing/2014/main" id="{0A3D96AD-01D9-F96D-A7E4-1ABF4D2FB01B}"/>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B7987CB3-D0E8-3A91-F1C3-BB52FCCEE314}"/>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5"/>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457200" lvl="0" indent="-406400" algn="just" rtl="0">
              <a:spcBef>
                <a:spcPts val="0"/>
              </a:spcBef>
              <a:spcAft>
                <a:spcPts val="0"/>
              </a:spcAft>
              <a:buClr>
                <a:schemeClr val="dk1"/>
              </a:buClr>
              <a:buSzPts val="2800"/>
              <a:buChar char="●"/>
            </a:pPr>
            <a:r>
              <a:rPr lang="gu" sz="2800" b="1">
                <a:solidFill>
                  <a:schemeClr val="dk1"/>
                </a:solidFill>
              </a:rPr>
              <a:t>ખરેખર આ એવું પરિવર્ત્ય હોય છે જેનું પ્રયોગકર્તા સાવધાનીપૂર્વક નિરીક્ષણ કરે છે તથા તેની નોંધ કરે છે.</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હિલના શબ્દોમાં કહીએ તો “આધારિત પરિવર્ત્ય એવું પરિવર્ત્ય છે જેના વિશે આપણે ભવિષ્યવાણી કરીએ છીએ.”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કેન્ટોવિઝ તથા રોડિગર ( ૧૯૮૪ ) ના મત મુજબ, “આધારિત પરિવર્ત્ય એ છે જેનું પ્રયોગકર્તા દ્વારા નિરીક્ષણ કરવામાં આવે છે તથા નોંધ  કરવામાં આવે છે. ”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કરલિંગર -</a:t>
            </a:r>
            <a:endParaRPr sz="2800" b="1">
              <a:solidFill>
                <a:schemeClr val="dk1"/>
              </a:solidFill>
            </a:endParaRPr>
          </a:p>
          <a:p>
            <a:pPr marL="0" lvl="0" indent="0" algn="just" rtl="0">
              <a:spcBef>
                <a:spcPts val="0"/>
              </a:spcBef>
              <a:spcAft>
                <a:spcPts val="0"/>
              </a:spcAft>
              <a:buNone/>
            </a:pPr>
            <a:r>
              <a:rPr lang="gu" sz="2800" b="1">
                <a:solidFill>
                  <a:schemeClr val="dk1"/>
                </a:solidFill>
                <a:highlight>
                  <a:srgbClr val="00FFFF"/>
                </a:highlight>
              </a:rPr>
              <a:t>સ્વતંત્ર પરિવર્ત્યને - પૂર્વ અનુમાનિત કારણ</a:t>
            </a:r>
            <a:endParaRPr sz="2800" b="1">
              <a:solidFill>
                <a:schemeClr val="dk1"/>
              </a:solidFill>
              <a:highlight>
                <a:srgbClr val="00FFFF"/>
              </a:highlight>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highlight>
                  <a:srgbClr val="00FF00"/>
                </a:highlight>
              </a:rPr>
              <a:t>આધારીત પરિવર્ત્યને - પૂર્વ અનુમાનિત અસર કહી છે.</a:t>
            </a:r>
            <a:endParaRPr sz="2800" b="1">
              <a:solidFill>
                <a:schemeClr val="dk1"/>
              </a:solidFill>
              <a:highlight>
                <a:srgbClr val="00FF00"/>
              </a:highlight>
            </a:endParaRPr>
          </a:p>
          <a:p>
            <a:pPr marL="0" lvl="0" indent="0" algn="just" rtl="0">
              <a:spcBef>
                <a:spcPts val="0"/>
              </a:spcBef>
              <a:spcAft>
                <a:spcPts val="0"/>
              </a:spcAft>
              <a:buNone/>
            </a:pPr>
            <a:endParaRPr sz="2800" b="1">
              <a:solidFill>
                <a:schemeClr val="dk1"/>
              </a:solidFill>
            </a:endParaRPr>
          </a:p>
        </p:txBody>
      </p:sp>
      <p:sp>
        <p:nvSpPr>
          <p:cNvPr id="2" name="Date Placeholder 1">
            <a:extLst>
              <a:ext uri="{FF2B5EF4-FFF2-40B4-BE49-F238E27FC236}">
                <a16:creationId xmlns:a16="http://schemas.microsoft.com/office/drawing/2014/main" id="{9A433DE2-507D-06E9-4C50-CEE31F3EE97A}"/>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652368BB-CD43-706E-A5AD-6DA1DE2952AF}"/>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6"/>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u="sng">
                <a:solidFill>
                  <a:srgbClr val="0000FF"/>
                </a:solidFill>
              </a:rPr>
              <a:t>( 3 ) સંગત અથવા સંબંધિત પરિવર્ત્ય :-</a:t>
            </a:r>
            <a:endParaRPr sz="2800" b="1" u="sng">
              <a:solidFill>
                <a:srgbClr val="0000FF"/>
              </a:solidFill>
            </a:endParaRPr>
          </a:p>
          <a:p>
            <a:pPr marL="457200" lvl="0" indent="-406400" algn="just" rtl="0">
              <a:spcBef>
                <a:spcPts val="0"/>
              </a:spcBef>
              <a:spcAft>
                <a:spcPts val="0"/>
              </a:spcAft>
              <a:buClr>
                <a:schemeClr val="dk1"/>
              </a:buClr>
              <a:buSzPts val="2800"/>
              <a:buChar char="●"/>
            </a:pPr>
            <a:r>
              <a:rPr lang="gu" sz="2800" b="1">
                <a:solidFill>
                  <a:schemeClr val="dk1"/>
                </a:solidFill>
              </a:rPr>
              <a:t>મનોવૈજ્ઞાનિક સંશોધનમાં ઉપયોગમાં લેવામાં આવતું ત્રીજું મુખ્ય પરિવર્ત્ય એ સંગત પરિવર્ત્ય છે જેને બાહ્ય પરિવર્ત્ય અથવા નિયંત્રિત પરિવર્ત્ય પણ કહેવામાં આવે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સંગત પરિવર્ત્ય એવા પરિવર્ત્યને કહેવામાં આવે છે જેની આધારિત પરિવર્ત્ય પર પડતી અસરને પ્રયોગકર્તા રોકે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u="sng">
                <a:solidFill>
                  <a:srgbClr val="0000FF"/>
                </a:solidFill>
              </a:rPr>
              <a:t>ખરેખર તો બધા સંગત પરિવર્ત્ય સ્વતંત્ર પરિવર્ત્યની વર્ગના જ હોય છે, </a:t>
            </a:r>
            <a:r>
              <a:rPr lang="gu" sz="2800" b="1">
                <a:solidFill>
                  <a:schemeClr val="dk1"/>
                </a:solidFill>
              </a:rPr>
              <a:t>પરંતુ પ્રયોગકર્તા તેની અસરનો અભ્યાસ કરવા માગતો નથી. એટલા માટે તેને નિયંત્રિત કરવામાં આવે છે. આ કારણે જ તેને નિયંત્રિત પરિવર્ત્ય પણ કહેવામાં આવે છે. </a:t>
            </a:r>
            <a:endParaRPr sz="2800" b="1">
              <a:solidFill>
                <a:schemeClr val="dk1"/>
              </a:solidFill>
            </a:endParaRPr>
          </a:p>
        </p:txBody>
      </p:sp>
      <p:sp>
        <p:nvSpPr>
          <p:cNvPr id="2" name="Date Placeholder 1">
            <a:extLst>
              <a:ext uri="{FF2B5EF4-FFF2-40B4-BE49-F238E27FC236}">
                <a16:creationId xmlns:a16="http://schemas.microsoft.com/office/drawing/2014/main" id="{6C4A36C6-8928-5445-5CE9-667E7258001F}"/>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1054BF61-8486-6D06-6A5A-C5B6FA8936B1}"/>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7"/>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457200" lvl="0" indent="-406400" algn="just" rtl="0">
              <a:spcBef>
                <a:spcPts val="0"/>
              </a:spcBef>
              <a:spcAft>
                <a:spcPts val="0"/>
              </a:spcAft>
              <a:buClr>
                <a:schemeClr val="dk1"/>
              </a:buClr>
              <a:buSzPts val="2800"/>
              <a:buChar char="●"/>
            </a:pPr>
            <a:r>
              <a:rPr lang="gu" sz="2800" b="1">
                <a:solidFill>
                  <a:schemeClr val="dk1"/>
                </a:solidFill>
              </a:rPr>
              <a:t>કેન્ટોવિઝ તથા રોડિગરના શબ્દોમાં કહીએ તો “નિયંત્રિત પરિવર્ત્ય એક પ્રકારનું સંભવિત સ્વતંત્ર પરિવર્ત્ય હોય છે જેને પ્રયોગ દરમ્યાન સ્થિર રાખવામાં આવે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આ એક એવું પરિવર્ત્ય હોય છે જે પરિવર્તિત નથી થતું કારણ કે પ્રયોગકર્તા દ્વારા તેને નિયંત્રિત કરી દેવામાં આવે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કોઈ પણ પ્રયોગમાં કે સંશોધનમાં નિયંત્રિત પરિવર્ત્ય કેટલાંય હોય છે. </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દા.ત. શિક્ષણ પર પુરસ્કારની અસરનો અભ્યાસ </a:t>
            </a:r>
            <a:endParaRPr sz="2800" b="1">
              <a:solidFill>
                <a:schemeClr val="dk1"/>
              </a:solidFill>
            </a:endParaRPr>
          </a:p>
          <a:p>
            <a:pPr marL="0" lvl="0" indent="0" algn="just" rtl="0">
              <a:spcBef>
                <a:spcPts val="0"/>
              </a:spcBef>
              <a:spcAft>
                <a:spcPts val="0"/>
              </a:spcAft>
              <a:buNone/>
            </a:pPr>
            <a:r>
              <a:rPr lang="gu" sz="2800" b="1">
                <a:solidFill>
                  <a:schemeClr val="dk1"/>
                </a:solidFill>
              </a:rPr>
              <a:t>( 1 ) પ્રયોજય વિધેયગત સંગત પરિવર્ત્ય :-</a:t>
            </a:r>
            <a:endParaRPr sz="2800" b="1">
              <a:solidFill>
                <a:schemeClr val="dk1"/>
              </a:solidFill>
            </a:endParaRPr>
          </a:p>
          <a:p>
            <a:pPr marL="0" lvl="0" indent="0" algn="just" rtl="0">
              <a:spcBef>
                <a:spcPts val="0"/>
              </a:spcBef>
              <a:spcAft>
                <a:spcPts val="0"/>
              </a:spcAft>
              <a:buNone/>
            </a:pPr>
            <a:r>
              <a:rPr lang="gu" sz="2800" b="1">
                <a:solidFill>
                  <a:schemeClr val="dk1"/>
                </a:solidFill>
              </a:rPr>
              <a:t>( 2 ) પરિસ્થિતિજન્ય સંગત પરિવર્ત્ય :-</a:t>
            </a:r>
            <a:endParaRPr sz="2800" b="1">
              <a:solidFill>
                <a:schemeClr val="dk1"/>
              </a:solidFill>
            </a:endParaRPr>
          </a:p>
          <a:p>
            <a:pPr marL="0" lvl="0" indent="0" algn="just" rtl="0">
              <a:spcBef>
                <a:spcPts val="0"/>
              </a:spcBef>
              <a:spcAft>
                <a:spcPts val="0"/>
              </a:spcAft>
              <a:buNone/>
            </a:pPr>
            <a:r>
              <a:rPr lang="gu" sz="2800" b="1">
                <a:solidFill>
                  <a:schemeClr val="dk1"/>
                </a:solidFill>
              </a:rPr>
              <a:t>( 3 ) અનુક્રમ સંગત પરિવર્ત્ય :-</a:t>
            </a:r>
            <a:endParaRPr sz="2800" b="1">
              <a:solidFill>
                <a:schemeClr val="dk1"/>
              </a:solidFill>
            </a:endParaRPr>
          </a:p>
          <a:p>
            <a:pPr marL="0" lvl="0" indent="0" algn="just" rtl="0">
              <a:spcBef>
                <a:spcPts val="0"/>
              </a:spcBef>
              <a:spcAft>
                <a:spcPts val="0"/>
              </a:spcAft>
              <a:buNone/>
            </a:pPr>
            <a:endParaRPr sz="2800" b="1">
              <a:solidFill>
                <a:schemeClr val="dk1"/>
              </a:solidFill>
            </a:endParaRPr>
          </a:p>
        </p:txBody>
      </p:sp>
      <p:sp>
        <p:nvSpPr>
          <p:cNvPr id="2" name="Date Placeholder 1">
            <a:extLst>
              <a:ext uri="{FF2B5EF4-FFF2-40B4-BE49-F238E27FC236}">
                <a16:creationId xmlns:a16="http://schemas.microsoft.com/office/drawing/2014/main" id="{F883B007-86FC-621A-322A-0513192537A9}"/>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16EA221C-B69B-E502-8BDC-66AB63FF4ACF}"/>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8"/>
          <p:cNvSpPr txBox="1"/>
          <p:nvPr/>
        </p:nvSpPr>
        <p:spPr>
          <a:xfrm>
            <a:off x="0" y="0"/>
            <a:ext cx="9144000" cy="5264100"/>
          </a:xfrm>
          <a:prstGeom prst="rect">
            <a:avLst/>
          </a:prstGeom>
          <a:noFill/>
          <a:ln w="38100" cap="flat" cmpd="sng">
            <a:solidFill>
              <a:srgbClr val="FF0000"/>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gu" sz="4100" b="1">
                <a:solidFill>
                  <a:schemeClr val="dk1"/>
                </a:solidFill>
              </a:rPr>
              <a:t>2. સક્રિય અથવા ગુણધર્મ લક્ષણ પરિવર્ત્ય :-</a:t>
            </a:r>
            <a:endParaRPr sz="4100" b="1">
              <a:solidFill>
                <a:schemeClr val="dk1"/>
              </a:solidFill>
            </a:endParaRPr>
          </a:p>
          <a:p>
            <a:pPr marL="0" lvl="0" indent="0" algn="just" rtl="0">
              <a:spcBef>
                <a:spcPts val="0"/>
              </a:spcBef>
              <a:spcAft>
                <a:spcPts val="0"/>
              </a:spcAft>
              <a:buNone/>
            </a:pPr>
            <a:r>
              <a:rPr lang="gu" sz="4100" b="1">
                <a:solidFill>
                  <a:schemeClr val="dk1"/>
                </a:solidFill>
              </a:rPr>
              <a:t> બે વિભાગ :-</a:t>
            </a:r>
            <a:endParaRPr sz="4100" b="1">
              <a:solidFill>
                <a:schemeClr val="dk1"/>
              </a:solidFill>
            </a:endParaRPr>
          </a:p>
          <a:p>
            <a:pPr marL="0" lvl="0" indent="0" algn="just" rtl="0">
              <a:spcBef>
                <a:spcPts val="0"/>
              </a:spcBef>
              <a:spcAft>
                <a:spcPts val="0"/>
              </a:spcAft>
              <a:buNone/>
            </a:pPr>
            <a:r>
              <a:rPr lang="gu" sz="4100" b="1">
                <a:solidFill>
                  <a:schemeClr val="dk1"/>
                </a:solidFill>
              </a:rPr>
              <a:t>1. સક્રિય પરિવર્ત્ય </a:t>
            </a:r>
            <a:endParaRPr sz="4100" b="1">
              <a:solidFill>
                <a:schemeClr val="dk1"/>
              </a:solidFill>
            </a:endParaRPr>
          </a:p>
          <a:p>
            <a:pPr marL="0" lvl="0" indent="0" algn="just" rtl="0">
              <a:spcBef>
                <a:spcPts val="0"/>
              </a:spcBef>
              <a:spcAft>
                <a:spcPts val="0"/>
              </a:spcAft>
              <a:buNone/>
            </a:pPr>
            <a:r>
              <a:rPr lang="gu" sz="4100" b="1">
                <a:solidFill>
                  <a:schemeClr val="dk1"/>
                </a:solidFill>
              </a:rPr>
              <a:t>2. ગુણધર્મ પરિવર્ત્ય</a:t>
            </a:r>
            <a:endParaRPr sz="4100" b="1">
              <a:solidFill>
                <a:schemeClr val="dk1"/>
              </a:solidFill>
            </a:endParaRPr>
          </a:p>
          <a:p>
            <a:pPr marL="0" lvl="0" indent="0" algn="just" rtl="0">
              <a:spcBef>
                <a:spcPts val="0"/>
              </a:spcBef>
              <a:spcAft>
                <a:spcPts val="0"/>
              </a:spcAft>
              <a:buNone/>
            </a:pPr>
            <a:endParaRPr sz="4100" b="1">
              <a:solidFill>
                <a:schemeClr val="dk1"/>
              </a:solidFill>
            </a:endParaRPr>
          </a:p>
          <a:p>
            <a:pPr marL="0" lvl="0" indent="0" algn="just" rtl="0">
              <a:spcBef>
                <a:spcPts val="0"/>
              </a:spcBef>
              <a:spcAft>
                <a:spcPts val="0"/>
              </a:spcAft>
              <a:buNone/>
            </a:pPr>
            <a:r>
              <a:rPr lang="gu" sz="4100" b="1">
                <a:solidFill>
                  <a:schemeClr val="dk1"/>
                </a:solidFill>
              </a:rPr>
              <a:t>3. ગુણાત્મક પરિવર્તન તથા માત્રાત્મક પરિવર્તન</a:t>
            </a:r>
            <a:endParaRPr sz="4100" b="1">
              <a:solidFill>
                <a:schemeClr val="dk1"/>
              </a:solidFill>
            </a:endParaRPr>
          </a:p>
          <a:p>
            <a:pPr marL="0" lvl="0" indent="0" algn="just" rtl="0">
              <a:spcBef>
                <a:spcPts val="0"/>
              </a:spcBef>
              <a:spcAft>
                <a:spcPts val="0"/>
              </a:spcAft>
              <a:buNone/>
            </a:pPr>
            <a:r>
              <a:rPr lang="gu" sz="4100" b="1">
                <a:solidFill>
                  <a:schemeClr val="dk1"/>
                </a:solidFill>
              </a:rPr>
              <a:t>માત્રાત્મકતાના બે પ્રકાર :-</a:t>
            </a:r>
            <a:endParaRPr sz="4100" b="1">
              <a:solidFill>
                <a:schemeClr val="dk1"/>
              </a:solidFill>
            </a:endParaRPr>
          </a:p>
          <a:p>
            <a:pPr marL="0" lvl="0" indent="0" algn="just" rtl="0">
              <a:spcBef>
                <a:spcPts val="0"/>
              </a:spcBef>
              <a:spcAft>
                <a:spcPts val="0"/>
              </a:spcAft>
              <a:buNone/>
            </a:pPr>
            <a:r>
              <a:rPr lang="gu" sz="4100" b="1">
                <a:solidFill>
                  <a:schemeClr val="dk1"/>
                </a:solidFill>
              </a:rPr>
              <a:t>1. સતત પરિવર્ત્ય 2. અસતત પરિવર્ત્ય</a:t>
            </a:r>
            <a:endParaRPr sz="4100" b="1">
              <a:solidFill>
                <a:schemeClr val="dk1"/>
              </a:solidFill>
            </a:endParaRPr>
          </a:p>
        </p:txBody>
      </p:sp>
      <p:sp>
        <p:nvSpPr>
          <p:cNvPr id="2" name="Date Placeholder 1">
            <a:extLst>
              <a:ext uri="{FF2B5EF4-FFF2-40B4-BE49-F238E27FC236}">
                <a16:creationId xmlns:a16="http://schemas.microsoft.com/office/drawing/2014/main" id="{9BA58BD1-5DC8-E751-37BB-45466A03E191}"/>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0161E30D-FBF4-7BC4-C58B-2F06D375A543}"/>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2" name="Date Placeholder 1">
            <a:extLst>
              <a:ext uri="{FF2B5EF4-FFF2-40B4-BE49-F238E27FC236}">
                <a16:creationId xmlns:a16="http://schemas.microsoft.com/office/drawing/2014/main" id="{CB81D91D-EF3D-930B-5FBD-1FFD9B5ABB9D}"/>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BD41F24A-8C29-8173-43A3-33CC7313D113}"/>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2" name="Date Placeholder 1">
            <a:extLst>
              <a:ext uri="{FF2B5EF4-FFF2-40B4-BE49-F238E27FC236}">
                <a16:creationId xmlns:a16="http://schemas.microsoft.com/office/drawing/2014/main" id="{0FDA33A3-5345-E5DD-A0DA-75E2F215C5E2}"/>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FC4AC3B8-E027-4E23-FFA5-7684F82507D3}"/>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2" name="Date Placeholder 1">
            <a:extLst>
              <a:ext uri="{FF2B5EF4-FFF2-40B4-BE49-F238E27FC236}">
                <a16:creationId xmlns:a16="http://schemas.microsoft.com/office/drawing/2014/main" id="{131B9BA5-4D94-71B1-D984-49FC7A199EC6}"/>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E30CECD0-DC10-A855-381A-2EFD9C2CADA3}"/>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5"/>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457200" lvl="0" indent="-406400" algn="just" rtl="0">
              <a:spcBef>
                <a:spcPts val="0"/>
              </a:spcBef>
              <a:spcAft>
                <a:spcPts val="0"/>
              </a:spcAft>
              <a:buSzPts val="2800"/>
              <a:buChar char="●"/>
            </a:pPr>
            <a:r>
              <a:rPr lang="gu" sz="2800" b="1"/>
              <a:t>પ્રયોગ એટલે સંપૂર્ણ નિયંત્રિત પરિસ્થિતિમાં હકીકતોને ઉત્પન્ન કરીને તે પરિસ્થિતિના કોઈ એક ઘટકમાં ઐચ્છિક પરિવર્તન કરી અન્ય ઘટકોને સ્થિર રાખી તેનું વસ્તુલક્ષી નિરીક્ષણ કરવાની પદ્ધતિ.‌.‌‌‍‌‍‌‍.     ‌‌.                            - જ્યોર્જ ઝીમ્મી</a:t>
            </a:r>
            <a:endParaRPr sz="2800" b="1"/>
          </a:p>
          <a:p>
            <a:pPr marL="0" lvl="0" indent="0" algn="just" rtl="0">
              <a:spcBef>
                <a:spcPts val="0"/>
              </a:spcBef>
              <a:spcAft>
                <a:spcPts val="0"/>
              </a:spcAft>
              <a:buNone/>
            </a:pPr>
            <a:endParaRPr sz="2800" b="1"/>
          </a:p>
          <a:p>
            <a:pPr marL="457200" lvl="0" indent="-406400" algn="just" rtl="0">
              <a:spcBef>
                <a:spcPts val="0"/>
              </a:spcBef>
              <a:spcAft>
                <a:spcPts val="0"/>
              </a:spcAft>
              <a:buSzPts val="2800"/>
              <a:buChar char="●"/>
            </a:pPr>
            <a:r>
              <a:rPr lang="gu" sz="2800" b="1"/>
              <a:t>પ્રયોગ એ એવી પદ્ધતિ છે જેમાં બે પરિવર્ત્યો વચ્ચેના સબંધનું નિરીક્ષણ કરવા એક પરિવર્ત્ય માં હેતુપૂર્વક ફેરફાર કરવામાં આવે છે અને બીજા પરિવર્ત્ય માં ફેરફાર થાય છે કે નહીં તેનું નિરીક્ષણ કરવાની પદ્ધતિ એટલે પ્રયોગ પદ્ધતિ. - એન્ડરસન</a:t>
            </a:r>
            <a:endParaRPr sz="2800" b="1"/>
          </a:p>
          <a:p>
            <a:pPr marL="0" lvl="0" indent="0" algn="just" rtl="0">
              <a:spcBef>
                <a:spcPts val="0"/>
              </a:spcBef>
              <a:spcAft>
                <a:spcPts val="0"/>
              </a:spcAft>
              <a:buNone/>
            </a:pPr>
            <a:endParaRPr sz="2800" b="1"/>
          </a:p>
        </p:txBody>
      </p:sp>
      <p:sp>
        <p:nvSpPr>
          <p:cNvPr id="2" name="Date Placeholder 1">
            <a:extLst>
              <a:ext uri="{FF2B5EF4-FFF2-40B4-BE49-F238E27FC236}">
                <a16:creationId xmlns:a16="http://schemas.microsoft.com/office/drawing/2014/main" id="{9E141352-0675-B321-E2B7-623BA298E3D5}"/>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817B2887-D37F-A168-D8D4-5771B797A1AE}"/>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2" name="Date Placeholder 1">
            <a:extLst>
              <a:ext uri="{FF2B5EF4-FFF2-40B4-BE49-F238E27FC236}">
                <a16:creationId xmlns:a16="http://schemas.microsoft.com/office/drawing/2014/main" id="{0B8D460D-3956-7099-C069-3598A77A9473}"/>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97A04FB6-FC83-DBCB-3884-681ECFA35C58}"/>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 name="Date Placeholder 1">
            <a:extLst>
              <a:ext uri="{FF2B5EF4-FFF2-40B4-BE49-F238E27FC236}">
                <a16:creationId xmlns:a16="http://schemas.microsoft.com/office/drawing/2014/main" id="{11BC2D25-A03D-E285-B644-5B543A49FCB4}"/>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82E95209-9B2F-FE7C-3E9B-6DC82CACCEA1}"/>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6"/>
          <p:cNvSpPr txBox="1"/>
          <p:nvPr/>
        </p:nvSpPr>
        <p:spPr>
          <a:xfrm>
            <a:off x="0" y="0"/>
            <a:ext cx="9144000" cy="581250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gu" sz="2800" b="1" u="sng">
                <a:solidFill>
                  <a:srgbClr val="FF0000"/>
                </a:solidFill>
              </a:rPr>
              <a:t>૧. પ્રયોગ એક વૈજ્ઞાનિક પદ્ધતિ છે.</a:t>
            </a:r>
            <a:endParaRPr sz="2800" b="1" u="sng">
              <a:solidFill>
                <a:srgbClr val="FF0000"/>
              </a:solidFill>
            </a:endParaRPr>
          </a:p>
          <a:p>
            <a:pPr marL="457200" lvl="0" indent="-406400" algn="just" rtl="0">
              <a:spcBef>
                <a:spcPts val="0"/>
              </a:spcBef>
              <a:spcAft>
                <a:spcPts val="0"/>
              </a:spcAft>
              <a:buSzPts val="2800"/>
              <a:buChar char="●"/>
            </a:pPr>
            <a:r>
              <a:rPr lang="gu" sz="2800" b="1"/>
              <a:t>પ્રયોગ વસ્તુલક્ષીતા અને ચોકસાઈના સંદર્ભમાં વૈજ્ઞાનિક પદ્ધતિઓનો એક આદર્શ નમૂનો છે.</a:t>
            </a:r>
            <a:endParaRPr sz="2800" b="1"/>
          </a:p>
          <a:p>
            <a:pPr marL="457200" lvl="0" indent="-406400" algn="just" rtl="0">
              <a:spcBef>
                <a:spcPts val="0"/>
              </a:spcBef>
              <a:spcAft>
                <a:spcPts val="0"/>
              </a:spcAft>
              <a:buSzPts val="2800"/>
              <a:buChar char="●"/>
            </a:pPr>
            <a:r>
              <a:rPr lang="gu" sz="2800" b="1"/>
              <a:t>પ્રયોગમાં જ્ઞાનપ્રાપ્તિનો વૈજ્ઞાનિક અભિગમ જોવા મળે છે. એક વૈજ્ઞાનિક પદ્ધતિનો જોવા મળતા બધા જ મહત્વનો લક્ષણો પ્રયોગમાં જોવા મળે છે.</a:t>
            </a:r>
            <a:endParaRPr sz="2800" b="1"/>
          </a:p>
          <a:p>
            <a:pPr marL="0" lvl="0" indent="0" algn="just" rtl="0">
              <a:spcBef>
                <a:spcPts val="0"/>
              </a:spcBef>
              <a:spcAft>
                <a:spcPts val="0"/>
              </a:spcAft>
              <a:buNone/>
            </a:pPr>
            <a:r>
              <a:rPr lang="gu" sz="2800" b="1">
                <a:solidFill>
                  <a:schemeClr val="dk1"/>
                </a:solidFill>
              </a:rPr>
              <a:t>+૧. સર્વ સામાન્ય આનુભવિક અનુભવ છે.</a:t>
            </a:r>
            <a:endParaRPr sz="2800" b="1">
              <a:solidFill>
                <a:schemeClr val="dk1"/>
              </a:solidFill>
            </a:endParaRPr>
          </a:p>
          <a:p>
            <a:pPr marL="0" lvl="0" indent="0" algn="just" rtl="0">
              <a:spcBef>
                <a:spcPts val="0"/>
              </a:spcBef>
              <a:spcAft>
                <a:spcPts val="0"/>
              </a:spcAft>
              <a:buNone/>
            </a:pPr>
            <a:r>
              <a:rPr lang="gu" sz="2800" b="1">
                <a:solidFill>
                  <a:schemeClr val="dk1"/>
                </a:solidFill>
              </a:rPr>
              <a:t>+૨. વસ્તુલક્ષીતા</a:t>
            </a:r>
            <a:endParaRPr sz="2800" b="1">
              <a:solidFill>
                <a:schemeClr val="dk1"/>
              </a:solidFill>
            </a:endParaRPr>
          </a:p>
          <a:p>
            <a:pPr marL="0" lvl="0" indent="0" algn="just" rtl="0">
              <a:spcBef>
                <a:spcPts val="0"/>
              </a:spcBef>
              <a:spcAft>
                <a:spcPts val="0"/>
              </a:spcAft>
              <a:buNone/>
            </a:pPr>
            <a:r>
              <a:rPr lang="gu" sz="2800" b="1">
                <a:solidFill>
                  <a:schemeClr val="dk1"/>
                </a:solidFill>
              </a:rPr>
              <a:t>+૩.મનોવૈજ્ઞાનિક પ્રયોગમાં સંકલ્પનાઓ સ્પષ્ટ અસંદિગ્ધ અને ક્રિયાત્મક હોય છે.</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u="sng">
                <a:solidFill>
                  <a:srgbClr val="9900FF"/>
                </a:solidFill>
              </a:rPr>
              <a:t>૨. પ્રયોગ હંમેશા સિદ્ધાંત કલ્પનાથી શરૂ થાય છે અને તેને ચકાસણી કે સાબિત કરવી એ પ્રયોગનો હેતુ હોય છે.</a:t>
            </a:r>
            <a:endParaRPr sz="2800" b="1" u="sng">
              <a:solidFill>
                <a:srgbClr val="9900FF"/>
              </a:solidFill>
            </a:endParaRPr>
          </a:p>
        </p:txBody>
      </p:sp>
      <p:sp>
        <p:nvSpPr>
          <p:cNvPr id="2" name="Date Placeholder 1">
            <a:extLst>
              <a:ext uri="{FF2B5EF4-FFF2-40B4-BE49-F238E27FC236}">
                <a16:creationId xmlns:a16="http://schemas.microsoft.com/office/drawing/2014/main" id="{E29F604C-D3A9-9438-7E31-CBFE2E12195B}"/>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ECF8DE11-10D4-A383-525C-7362DC9B77C7}"/>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7"/>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u="sng">
                <a:solidFill>
                  <a:srgbClr val="0000FF"/>
                </a:solidFill>
              </a:rPr>
              <a:t>૩. નિયંત્રણ પ્રયોગનું અનિવાર્ય લક્ષણ છે.</a:t>
            </a:r>
            <a:endParaRPr sz="2800" b="1" u="sng">
              <a:solidFill>
                <a:srgbClr val="0000FF"/>
              </a:solidFill>
            </a:endParaRPr>
          </a:p>
          <a:p>
            <a:pPr marL="457200" lvl="0" indent="-406400" algn="just" rtl="0">
              <a:spcBef>
                <a:spcPts val="0"/>
              </a:spcBef>
              <a:spcAft>
                <a:spcPts val="0"/>
              </a:spcAft>
              <a:buClr>
                <a:schemeClr val="dk1"/>
              </a:buClr>
              <a:buSzPts val="2800"/>
              <a:buChar char="●"/>
            </a:pPr>
            <a:r>
              <a:rPr lang="gu" sz="2800" b="1">
                <a:solidFill>
                  <a:schemeClr val="dk1"/>
                </a:solidFill>
              </a:rPr>
              <a:t>A. ભૌગોલિક પરિસ્થિતિ નું નિયંત્રણ.</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B. પ્રાણી કે વ્યક્તિના શારીરિક વ્યાપારો પર નિયંત્રણ.</a:t>
            </a:r>
            <a:endParaRPr sz="2800" b="1">
              <a:solidFill>
                <a:schemeClr val="dk1"/>
              </a:solidFill>
            </a:endParaRPr>
          </a:p>
          <a:p>
            <a:pPr marL="457200" lvl="0" indent="-406400" algn="just" rtl="0">
              <a:spcBef>
                <a:spcPts val="0"/>
              </a:spcBef>
              <a:spcAft>
                <a:spcPts val="0"/>
              </a:spcAft>
              <a:buClr>
                <a:schemeClr val="dk1"/>
              </a:buClr>
              <a:buSzPts val="2800"/>
              <a:buChar char="●"/>
            </a:pPr>
            <a:r>
              <a:rPr lang="gu" sz="2800" b="1">
                <a:solidFill>
                  <a:schemeClr val="dk1"/>
                </a:solidFill>
              </a:rPr>
              <a:t>C. વ્યક્તિના મનોવલણો પર નિયંત્રણ.</a:t>
            </a:r>
            <a:endParaRPr sz="2800" b="1">
              <a:solidFill>
                <a:schemeClr val="dk1"/>
              </a:solidFill>
            </a:endParaRPr>
          </a:p>
          <a:p>
            <a:pPr marL="0" lvl="0" indent="0" algn="just" rtl="0">
              <a:spcBef>
                <a:spcPts val="0"/>
              </a:spcBef>
              <a:spcAft>
                <a:spcPts val="0"/>
              </a:spcAft>
              <a:buNone/>
            </a:pPr>
            <a:r>
              <a:rPr lang="gu" sz="2800" b="1">
                <a:solidFill>
                  <a:srgbClr val="FF0000"/>
                </a:solidFill>
              </a:rPr>
              <a:t>૪. પુનરાવર્તન</a:t>
            </a:r>
            <a:endParaRPr sz="2800" b="1">
              <a:solidFill>
                <a:srgbClr val="FF0000"/>
              </a:solidFill>
            </a:endParaRPr>
          </a:p>
          <a:p>
            <a:pPr marL="0" lvl="0" indent="0" algn="just" rtl="0">
              <a:spcBef>
                <a:spcPts val="0"/>
              </a:spcBef>
              <a:spcAft>
                <a:spcPts val="0"/>
              </a:spcAft>
              <a:buNone/>
            </a:pPr>
            <a:r>
              <a:rPr lang="gu" sz="2800" b="1">
                <a:solidFill>
                  <a:schemeClr val="accent1"/>
                </a:solidFill>
              </a:rPr>
              <a:t>૫. પરિવર્તન</a:t>
            </a:r>
            <a:r>
              <a:rPr lang="gu" sz="2800" b="1">
                <a:solidFill>
                  <a:schemeClr val="dk1"/>
                </a:solidFill>
              </a:rPr>
              <a:t> </a:t>
            </a:r>
            <a:endParaRPr sz="2800" b="1">
              <a:solidFill>
                <a:schemeClr val="dk1"/>
              </a:solidFill>
            </a:endParaRPr>
          </a:p>
          <a:p>
            <a:pPr marL="0" lvl="0" indent="0" algn="just" rtl="0">
              <a:spcBef>
                <a:spcPts val="0"/>
              </a:spcBef>
              <a:spcAft>
                <a:spcPts val="0"/>
              </a:spcAft>
              <a:buNone/>
            </a:pPr>
            <a:r>
              <a:rPr lang="gu" sz="2800" b="1">
                <a:solidFill>
                  <a:srgbClr val="0000FF"/>
                </a:solidFill>
              </a:rPr>
              <a:t>૬. પ્રયોગમાં આંકડાશાસ્ત્રીય પદ્ધતિનો ઉપયોગ અનિવાર્ય છે. </a:t>
            </a:r>
            <a:endParaRPr sz="2800" b="1">
              <a:solidFill>
                <a:srgbClr val="0000FF"/>
              </a:solidFill>
            </a:endParaRPr>
          </a:p>
          <a:p>
            <a:pPr marL="457200" lvl="0" indent="-406400" algn="just" rtl="0">
              <a:spcBef>
                <a:spcPts val="0"/>
              </a:spcBef>
              <a:spcAft>
                <a:spcPts val="0"/>
              </a:spcAft>
              <a:buClr>
                <a:schemeClr val="dk1"/>
              </a:buClr>
              <a:buSzPts val="2800"/>
              <a:buChar char="●"/>
            </a:pPr>
            <a:r>
              <a:rPr lang="gu" sz="2800" b="1">
                <a:solidFill>
                  <a:schemeClr val="dk1"/>
                </a:solidFill>
              </a:rPr>
              <a:t>- </a:t>
            </a:r>
            <a:r>
              <a:rPr lang="gu" sz="2800" b="1">
                <a:solidFill>
                  <a:schemeClr val="dk1"/>
                </a:solidFill>
                <a:highlight>
                  <a:srgbClr val="00FF00"/>
                </a:highlight>
              </a:rPr>
              <a:t>આંકડાશાસ્ત્ર પ્રયોગમાં મુખ્યત્વે બે કારણોસર અનિવાર્ય છે.</a:t>
            </a:r>
            <a:endParaRPr sz="2800" b="1">
              <a:solidFill>
                <a:schemeClr val="dk1"/>
              </a:solidFill>
              <a:highlight>
                <a:srgbClr val="00FF00"/>
              </a:highlight>
            </a:endParaRPr>
          </a:p>
          <a:p>
            <a:pPr marL="0" lvl="0" indent="0" algn="just" rtl="0">
              <a:spcBef>
                <a:spcPts val="0"/>
              </a:spcBef>
              <a:spcAft>
                <a:spcPts val="0"/>
              </a:spcAft>
              <a:buNone/>
            </a:pPr>
            <a:r>
              <a:rPr lang="gu" sz="2800" b="1">
                <a:solidFill>
                  <a:schemeClr val="dk1"/>
                </a:solidFill>
              </a:rPr>
              <a:t>૧. એ જાણવા માટે કે બે જૂથોના પરિણામોના સરાસરી ગુણો વચ્ચેનો તફાવત કેવો છે કે જેથી પ્રાયોગિક અસર થાય છે કે નહીં કે આકસ્મિક કારણોની અસર થાય. </a:t>
            </a:r>
            <a:endParaRPr/>
          </a:p>
        </p:txBody>
      </p:sp>
      <p:sp>
        <p:nvSpPr>
          <p:cNvPr id="2" name="Date Placeholder 1">
            <a:extLst>
              <a:ext uri="{FF2B5EF4-FFF2-40B4-BE49-F238E27FC236}">
                <a16:creationId xmlns:a16="http://schemas.microsoft.com/office/drawing/2014/main" id="{B8876021-6F1F-3C16-DDFC-3F9BE55CBE30}"/>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7A498366-EBF3-EEB8-BAC6-DA3536A8206F}"/>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8"/>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a:solidFill>
                  <a:schemeClr val="dk1"/>
                </a:solidFill>
              </a:rPr>
              <a:t>ટૂંકમાં આંકડાશાસ્ત્ર પદ્ધતિથી જુદા જુદા જૂથોના પરિણામો વચ્ચેના </a:t>
            </a:r>
            <a:r>
              <a:rPr lang="gu" sz="2800" b="1">
                <a:solidFill>
                  <a:schemeClr val="dk1"/>
                </a:solidFill>
                <a:highlight>
                  <a:srgbClr val="00FFFF"/>
                </a:highlight>
              </a:rPr>
              <a:t>નોંધપાત્ર તફાવત છે કે નહીં કેમ</a:t>
            </a:r>
            <a:r>
              <a:rPr lang="gu" sz="2800" b="1">
                <a:solidFill>
                  <a:schemeClr val="dk1"/>
                </a:solidFill>
              </a:rPr>
              <a:t> તે જાણી શકાય છે.</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૨. પ્રયોગમાં એક કરતાં વધારે સ્વતંત્ર પરિવર્ત્યો હોય ત્યારે દરેકની </a:t>
            </a:r>
            <a:r>
              <a:rPr lang="gu" sz="2800" b="1">
                <a:solidFill>
                  <a:schemeClr val="dk1"/>
                </a:solidFill>
                <a:highlight>
                  <a:srgbClr val="00FFFF"/>
                </a:highlight>
              </a:rPr>
              <a:t>વ્યક્તિગત અને બધાની સામૂહિક અસર</a:t>
            </a:r>
            <a:r>
              <a:rPr lang="gu" sz="2800" b="1">
                <a:solidFill>
                  <a:schemeClr val="dk1"/>
                </a:solidFill>
              </a:rPr>
              <a:t> અવલંબી પરિવર્ત્ય ઉપર શું પડે છે એ જાણવા આંકડાશાસ્ત્રીય પદ્ધતિ જરૂરી બને છે.</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 </a:t>
            </a:r>
            <a:r>
              <a:rPr lang="gu" sz="2800" b="1">
                <a:solidFill>
                  <a:schemeClr val="dk1"/>
                </a:solidFill>
                <a:highlight>
                  <a:srgbClr val="00FF00"/>
                </a:highlight>
              </a:rPr>
              <a:t>આંતર ક્રિયાત્મક અસરો</a:t>
            </a:r>
            <a:r>
              <a:rPr lang="gu" sz="2800" b="1">
                <a:solidFill>
                  <a:schemeClr val="dk1"/>
                </a:solidFill>
              </a:rPr>
              <a:t> ચકાસવા માટે ઉપયોગી અને અનિવાર્ય છે.</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 સંશોધન પદ્ધતિના અભ્યાસીઓના મત મુજબ </a:t>
            </a:r>
            <a:r>
              <a:rPr lang="gu" sz="2800" b="1" u="sng">
                <a:solidFill>
                  <a:srgbClr val="0000FF"/>
                </a:solidFill>
              </a:rPr>
              <a:t>સુદ્રઢ પ્રયોગમાં નિમ્ન પ્રકારના લક્ષણોની</a:t>
            </a:r>
            <a:r>
              <a:rPr lang="gu" sz="2800" b="1">
                <a:solidFill>
                  <a:schemeClr val="dk1"/>
                </a:solidFill>
              </a:rPr>
              <a:t> પણ અનિવાર્યતા સ્વીકારવામાં આવી છે.</a:t>
            </a:r>
            <a:endParaRPr sz="2800" b="1">
              <a:solidFill>
                <a:schemeClr val="dk1"/>
              </a:solidFill>
            </a:endParaRPr>
          </a:p>
          <a:p>
            <a:pPr marL="0" lvl="0" indent="0" algn="just" rtl="0">
              <a:spcBef>
                <a:spcPts val="0"/>
              </a:spcBef>
              <a:spcAft>
                <a:spcPts val="0"/>
              </a:spcAft>
              <a:buNone/>
            </a:pPr>
            <a:r>
              <a:rPr lang="gu" sz="2800" b="1" u="sng">
                <a:solidFill>
                  <a:srgbClr val="FF00FF"/>
                </a:solidFill>
              </a:rPr>
              <a:t>1. યથાર્થતા 2. વિશ્વસનીયતા 3. સંવેદનશીલતા 4. બાહ્ય યથાર્થતા</a:t>
            </a:r>
            <a:endParaRPr u="sng">
              <a:solidFill>
                <a:srgbClr val="FF00FF"/>
              </a:solidFill>
            </a:endParaRPr>
          </a:p>
        </p:txBody>
      </p:sp>
      <p:sp>
        <p:nvSpPr>
          <p:cNvPr id="2" name="Date Placeholder 1">
            <a:extLst>
              <a:ext uri="{FF2B5EF4-FFF2-40B4-BE49-F238E27FC236}">
                <a16:creationId xmlns:a16="http://schemas.microsoft.com/office/drawing/2014/main" id="{0D2AF28C-143A-589E-0C43-51C562277C75}"/>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B471C078-240E-D0B7-9379-4D659AE257A6}"/>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9"/>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gu" sz="2800" b="1" u="sng">
                <a:solidFill>
                  <a:srgbClr val="0000FF"/>
                </a:solidFill>
              </a:rPr>
              <a:t># સાચા સુદ્રઢ પ્રયોગ ના લક્ષણો :-</a:t>
            </a:r>
            <a:endParaRPr sz="2800" b="1" u="sng">
              <a:solidFill>
                <a:srgbClr val="0000FF"/>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u="sng">
                <a:solidFill>
                  <a:srgbClr val="0000FF"/>
                </a:solidFill>
              </a:rPr>
              <a:t>1. આંતરિક યથાર્થતા</a:t>
            </a:r>
            <a:endParaRPr sz="2800" b="1" u="sng">
              <a:solidFill>
                <a:srgbClr val="0000FF"/>
              </a:solidFill>
            </a:endParaRPr>
          </a:p>
          <a:p>
            <a:pPr marL="0" lvl="0" indent="0" algn="just" rtl="0">
              <a:spcBef>
                <a:spcPts val="0"/>
              </a:spcBef>
              <a:spcAft>
                <a:spcPts val="0"/>
              </a:spcAft>
              <a:buNone/>
            </a:pPr>
            <a:r>
              <a:rPr lang="gu" sz="2800" b="1">
                <a:solidFill>
                  <a:schemeClr val="dk1"/>
                </a:solidFill>
              </a:rPr>
              <a:t>- પ્રયોગમાં જે પરિણામ મળ્યું હોય તે પરિણામ માટે અન્ય શક્ય તમામ કારણોનું દુરીકરણ થયું હોય તો તેવા પ્રયોગ આંતરિક રીતે યથાર્થ છે તેમ કહી શકાય.</a:t>
            </a:r>
            <a:endParaRPr sz="2800" b="1">
              <a:solidFill>
                <a:schemeClr val="dk1"/>
              </a:solidFill>
            </a:endParaRPr>
          </a:p>
          <a:p>
            <a:pPr marL="0" lvl="0" indent="0" algn="just" rtl="0">
              <a:spcBef>
                <a:spcPts val="0"/>
              </a:spcBef>
              <a:spcAft>
                <a:spcPts val="0"/>
              </a:spcAft>
              <a:buNone/>
            </a:pPr>
            <a:r>
              <a:rPr lang="gu" sz="2800" b="1" u="sng">
                <a:solidFill>
                  <a:srgbClr val="0000FF"/>
                </a:solidFill>
              </a:rPr>
              <a:t>2. વિશ્વસનીયતા</a:t>
            </a:r>
            <a:r>
              <a:rPr lang="gu" sz="2800" b="1">
                <a:solidFill>
                  <a:schemeClr val="dk1"/>
                </a:solidFill>
              </a:rPr>
              <a:t> </a:t>
            </a:r>
            <a:endParaRPr sz="2800" b="1">
              <a:solidFill>
                <a:schemeClr val="dk1"/>
              </a:solidFill>
            </a:endParaRPr>
          </a:p>
          <a:p>
            <a:pPr marL="0" lvl="0" indent="0" algn="just" rtl="0">
              <a:spcBef>
                <a:spcPts val="0"/>
              </a:spcBef>
              <a:spcAft>
                <a:spcPts val="0"/>
              </a:spcAft>
              <a:buNone/>
            </a:pPr>
            <a:r>
              <a:rPr lang="gu" sz="2800" b="1">
                <a:solidFill>
                  <a:schemeClr val="dk1"/>
                </a:solidFill>
              </a:rPr>
              <a:t>- વિશ્વસનીયતા એટલે પરિણામોમાં સુસંગતતા</a:t>
            </a:r>
            <a:endParaRPr sz="2800" b="1">
              <a:solidFill>
                <a:schemeClr val="dk1"/>
              </a:solidFill>
            </a:endParaRPr>
          </a:p>
          <a:p>
            <a:pPr marL="0" lvl="0" indent="0" algn="just" rtl="0">
              <a:spcBef>
                <a:spcPts val="0"/>
              </a:spcBef>
              <a:spcAft>
                <a:spcPts val="0"/>
              </a:spcAft>
              <a:buNone/>
            </a:pPr>
            <a:r>
              <a:rPr lang="gu" sz="2800" b="1">
                <a:solidFill>
                  <a:schemeClr val="dk1"/>
                </a:solidFill>
              </a:rPr>
              <a:t>- વિશ્વસનીયતા એટલે એકનો એક પ્રયોગ ફરીથી કરવામાં આવે તો પણ તેના પરિણામમાં ખાસ તફાવત ન જોવા મળે તો તે પ્રયોગ વિશ્વસનીય છે તેમ કહેવાય.</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endParaRPr/>
          </a:p>
        </p:txBody>
      </p:sp>
      <p:sp>
        <p:nvSpPr>
          <p:cNvPr id="2" name="Date Placeholder 1">
            <a:extLst>
              <a:ext uri="{FF2B5EF4-FFF2-40B4-BE49-F238E27FC236}">
                <a16:creationId xmlns:a16="http://schemas.microsoft.com/office/drawing/2014/main" id="{2E8FD1BE-34DC-70D3-5D89-00649DE941ED}"/>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F0677C9B-ADD5-B975-9538-BF0363A03715}"/>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0"/>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u="sng">
                <a:solidFill>
                  <a:srgbClr val="0000FF"/>
                </a:solidFill>
              </a:rPr>
              <a:t>3. સંવેદનશીલતા</a:t>
            </a:r>
            <a:endParaRPr sz="2800" b="1" u="sng">
              <a:solidFill>
                <a:srgbClr val="0000FF"/>
              </a:solidFill>
            </a:endParaRPr>
          </a:p>
          <a:p>
            <a:pPr marL="0" lvl="0" indent="0" algn="just" rtl="0">
              <a:spcBef>
                <a:spcPts val="0"/>
              </a:spcBef>
              <a:spcAft>
                <a:spcPts val="0"/>
              </a:spcAft>
              <a:buNone/>
            </a:pPr>
            <a:r>
              <a:rPr lang="gu" sz="2800" b="1">
                <a:solidFill>
                  <a:schemeClr val="dk1"/>
                </a:solidFill>
              </a:rPr>
              <a:t>- જેમ લજામણીના છોડ ને સહેજ અડકીએ તો તે સંકોચાઈ જાય છે, નાની બાબતની તેના પર અસર થાય છે તેમ પ્રયોગમાં પણ સ્વતંત્ર પરિવર્તનોની જે કંઈ અસર હોય પછી તે ઓછી નાની કે સૂક્ષ્મ હોય પરંતુ પ્રયોગોમાં તેની નોંધ થવી જ જોઈએ.</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 જો આમ થાય તો તે પ્રયોગને સંવેદનશીલ પ્રયોગ કહેવાય.</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 જેટલી અંશે આમ ન થાય તેટલે અંશે પ્રયોગની સંવેદનશીલતા ઓછી છે એમ કહી શકાય.</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endParaRPr/>
          </a:p>
        </p:txBody>
      </p:sp>
      <p:sp>
        <p:nvSpPr>
          <p:cNvPr id="2" name="Date Placeholder 1">
            <a:extLst>
              <a:ext uri="{FF2B5EF4-FFF2-40B4-BE49-F238E27FC236}">
                <a16:creationId xmlns:a16="http://schemas.microsoft.com/office/drawing/2014/main" id="{AE04287D-C37F-BFA2-0D98-1F00382D5864}"/>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63AACD4B-C318-DBAB-2497-E0F5AD85B5DD}"/>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1"/>
          <p:cNvSpPr txBox="1"/>
          <p:nvPr/>
        </p:nvSpPr>
        <p:spPr>
          <a:xfrm>
            <a:off x="0" y="0"/>
            <a:ext cx="9144000" cy="51435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gu" sz="2800" b="1" u="sng">
                <a:solidFill>
                  <a:srgbClr val="0000FF"/>
                </a:solidFill>
              </a:rPr>
              <a:t>4. બાહ્ય યથાર્થતા</a:t>
            </a:r>
            <a:r>
              <a:rPr lang="gu" sz="2800" b="1">
                <a:solidFill>
                  <a:schemeClr val="dk1"/>
                </a:solidFill>
              </a:rPr>
              <a:t> </a:t>
            </a:r>
            <a:endParaRPr sz="2800" b="1">
              <a:solidFill>
                <a:schemeClr val="dk1"/>
              </a:solidFill>
            </a:endParaRPr>
          </a:p>
          <a:p>
            <a:pPr marL="0" lvl="0" indent="0" algn="just" rtl="0">
              <a:spcBef>
                <a:spcPts val="0"/>
              </a:spcBef>
              <a:spcAft>
                <a:spcPts val="0"/>
              </a:spcAft>
              <a:buNone/>
            </a:pPr>
            <a:r>
              <a:rPr lang="gu" sz="2800" b="1">
                <a:solidFill>
                  <a:schemeClr val="dk1"/>
                </a:solidFill>
              </a:rPr>
              <a:t>- બાહ્ય યથાર્થતા એટલે સામાન્યીકરણીયતા.</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 પ્રયોગના પરિણામોનું સામાન્યીકરણ તે પ્રયોગનાં ક્ષેત્ર બહારની અન્ય વ્યક્તિઓ, પરિવેશ કે સંજોગોમાં કરી શકાય તો તે પ્રયોગની બાહ્ય યથાર્થતા છે તેમ કહી શકાય.</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r>
              <a:rPr lang="gu" sz="2800" b="1">
                <a:solidFill>
                  <a:schemeClr val="dk1"/>
                </a:solidFill>
              </a:rPr>
              <a:t>- જેમકે તાલીમના ક્ષેત્રે પ્રયોગો થયા હોય તો તેઓ ઉદ્યોગિક તાલીમમાં પણ સાચા પડે.</a:t>
            </a: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endParaRPr sz="2800" b="1">
              <a:solidFill>
                <a:schemeClr val="dk1"/>
              </a:solidFill>
            </a:endParaRPr>
          </a:p>
          <a:p>
            <a:pPr marL="0" lvl="0" indent="0" algn="just" rtl="0">
              <a:spcBef>
                <a:spcPts val="0"/>
              </a:spcBef>
              <a:spcAft>
                <a:spcPts val="0"/>
              </a:spcAft>
              <a:buNone/>
            </a:pPr>
            <a:endParaRPr/>
          </a:p>
        </p:txBody>
      </p:sp>
      <p:sp>
        <p:nvSpPr>
          <p:cNvPr id="2" name="Date Placeholder 1">
            <a:extLst>
              <a:ext uri="{FF2B5EF4-FFF2-40B4-BE49-F238E27FC236}">
                <a16:creationId xmlns:a16="http://schemas.microsoft.com/office/drawing/2014/main" id="{B486DAE0-6C2F-FF98-1C00-B92E529207BA}"/>
              </a:ext>
            </a:extLst>
          </p:cNvPr>
          <p:cNvSpPr>
            <a:spLocks noGrp="1"/>
          </p:cNvSpPr>
          <p:nvPr>
            <p:ph type="dt" sz="half" idx="10"/>
          </p:nvPr>
        </p:nvSpPr>
        <p:spPr/>
        <p:txBody>
          <a:bodyPr/>
          <a:lstStyle/>
          <a:p>
            <a:r>
              <a:rPr lang="en-US"/>
              <a:t>2/8/2020</a:t>
            </a:r>
            <a:endParaRPr lang="en-US" dirty="0"/>
          </a:p>
        </p:txBody>
      </p:sp>
      <p:sp>
        <p:nvSpPr>
          <p:cNvPr id="3" name="Footer Placeholder 2">
            <a:extLst>
              <a:ext uri="{FF2B5EF4-FFF2-40B4-BE49-F238E27FC236}">
                <a16:creationId xmlns:a16="http://schemas.microsoft.com/office/drawing/2014/main" id="{E177176A-31FA-EB3B-AE1E-40CEEABF6A2D}"/>
              </a:ext>
            </a:extLst>
          </p:cNvPr>
          <p:cNvSpPr>
            <a:spLocks noGrp="1"/>
          </p:cNvSpPr>
          <p:nvPr>
            <p:ph type="ftr" sz="quarter" idx="11"/>
          </p:nvPr>
        </p:nvSpPr>
        <p:spPr/>
        <p:txBody>
          <a:bodyPr/>
          <a:lstStyle/>
          <a:p>
            <a:r>
              <a:rPr lang="en-US"/>
              <a:t>DEPARTMENT PSYCHOLOGY AACC SANTRAMPUR</a:t>
            </a:r>
            <a:endParaRPr lang="en-US"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TotalTime>
  <Words>2194</Words>
  <Application>Microsoft Office PowerPoint</Application>
  <PresentationFormat>On-screen Show (16:9)</PresentationFormat>
  <Paragraphs>221</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Shruti</vt:lpstr>
      <vt:lpstr>Trebuchet MS</vt:lpstr>
      <vt:lpstr>Wingdings 3</vt:lpstr>
      <vt:lpstr>Facet</vt:lpstr>
      <vt:lpstr> આદિવાસી આર્ટ્સ એન્ડ કોમર્સ કોલેજ સંતરામપુર મનોવિજ્ઞાન વિભાગ પ્રો. ડી. ડી. વસાવા  T.Y.B.A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આદિવાસી આર્ટ્સ એન્ડ કોમર્સ કોલેજ સંતરામપુર મનોવિજ્ઞાન વિભાગ પ્રો. ડી. ડી. વસાવા  T.Y.B.A</dc:title>
  <dc:creator>MUKESH B BHATT</dc:creator>
  <cp:lastModifiedBy>MUKESH B BHATT</cp:lastModifiedBy>
  <cp:revision>2</cp:revision>
  <dcterms:modified xsi:type="dcterms:W3CDTF">2024-02-05T18:36:36Z</dcterms:modified>
</cp:coreProperties>
</file>